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82" r:id="rId2"/>
    <p:sldId id="256" r:id="rId3"/>
    <p:sldId id="28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20" r:id="rId12"/>
    <p:sldId id="298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290" r:id="rId33"/>
    <p:sldId id="257" r:id="rId34"/>
    <p:sldId id="258" r:id="rId35"/>
    <p:sldId id="272" r:id="rId36"/>
    <p:sldId id="278" r:id="rId37"/>
    <p:sldId id="274" r:id="rId38"/>
    <p:sldId id="280" r:id="rId39"/>
    <p:sldId id="284" r:id="rId40"/>
    <p:sldId id="285" r:id="rId41"/>
    <p:sldId id="287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44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BF00-5221-4468-87EE-ED2F7DBF2C05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0751B-FDF7-4B6C-94EB-ADBB8938131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751B-FDF7-4B6C-94EB-ADBB8938131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08F6-BEE8-4960-93F6-5B838551C30B}" type="datetimeFigureOut">
              <a:rPr lang="tr-TR" smtClean="0"/>
              <a:pPr/>
              <a:t>08.02.2019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5308-8049-437D-A1BB-A9602A13E49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tr/imgres?imgurl=http://www.zamazing.org/imaj/uyuyang/loss-time-insight.jpg&amp;imgrefurl=http://www.zamazing.org/etiket/yakla%C5%9F%C4%B1k-saat&amp;h=289&amp;w=385&amp;sz=20&amp;hl=tr&amp;start=8&amp;usg=__w9UOtaUyVk237L_Kp2eL_QOXj_o=&amp;tbnid=T9pzGDZDVHNf8M:&amp;tbnh=92&amp;tbnw=123&amp;prev=/images?q=time&amp;gbv=2&amp;hl=tr&amp;sa=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tr/imgres?imgurl=http://www.zamazing.org/imaj/uyuyang/loss-time-insight.jpg&amp;imgrefurl=http://www.zamazing.org/etiket/yakla%C5%9F%C4%B1k-saat&amp;h=289&amp;w=385&amp;sz=20&amp;hl=tr&amp;start=8&amp;usg=__w9UOtaUyVk237L_Kp2eL_QOXj_o=&amp;tbnid=T9pzGDZDVHNf8M:&amp;tbnh=92&amp;tbnw=123&amp;prev=/images?q=time&amp;gbv=2&amp;hl=tr&amp;sa=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467544" y="4149080"/>
            <a:ext cx="8229600" cy="2708920"/>
          </a:xfrm>
        </p:spPr>
        <p:txBody>
          <a:bodyPr>
            <a:normAutofit/>
          </a:bodyPr>
          <a:lstStyle/>
          <a:p>
            <a:r>
              <a:rPr lang="tr-TR" sz="4000" dirty="0" smtClean="0">
                <a:latin typeface="Arial Black" pitchFamily="34" charset="0"/>
              </a:rPr>
              <a:t>İlaç Güvenliği 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 </a:t>
            </a:r>
            <a:br>
              <a:rPr lang="tr-TR" sz="4000" dirty="0" smtClean="0"/>
            </a:br>
            <a:endParaRPr lang="tr-TR" sz="4000" dirty="0" smtClean="0"/>
          </a:p>
        </p:txBody>
      </p:sp>
      <p:pic>
        <p:nvPicPr>
          <p:cNvPr id="16387" name="Picture 7" descr="6_ilacla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628800"/>
            <a:ext cx="2667000" cy="2143125"/>
          </a:xfrm>
          <a:noFill/>
        </p:spPr>
      </p:pic>
      <p:pic>
        <p:nvPicPr>
          <p:cNvPr id="16388" name="Picture 9" descr="755993_pi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300" y="1556792"/>
            <a:ext cx="30607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mansetPil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556792"/>
            <a:ext cx="1924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Sonuçları Ağır </a:t>
            </a:r>
            <a:r>
              <a:rPr lang="tr-TR" dirty="0" err="1" smtClean="0"/>
              <a:t>Medikasyon</a:t>
            </a:r>
            <a:r>
              <a:rPr lang="tr-TR" dirty="0" smtClean="0"/>
              <a:t> Hatalarına En Sık Neden Olan İlaçlar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İnsülin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Morphine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Heparin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Fentanyl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Hydromorphone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Warfarin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Potassium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Vancomycin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Enoxaparin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Metoprolol</a:t>
            </a:r>
            <a:r>
              <a:rPr lang="tr-TR" dirty="0" smtClean="0"/>
              <a:t> </a:t>
            </a:r>
            <a:r>
              <a:rPr lang="tr-TR" dirty="0" err="1" smtClean="0"/>
              <a:t>Tartrate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Furosemide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Methylprednisolone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Meperidine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tr-TR" sz="3400" b="1" u="sng" smtClean="0">
                <a:solidFill>
                  <a:schemeClr val="folHlink"/>
                </a:solidFill>
              </a:rPr>
              <a:t>İlaç Uygulamalarında 8 Doğru İlkesi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ilaç,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doz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zaman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yol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etki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form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kayıt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	 Doğru hasta</a:t>
            </a:r>
          </a:p>
          <a:p>
            <a:pPr eaLnBrk="1" hangingPunct="1">
              <a:buFont typeface="Wingdings" pitchFamily="2" charset="2"/>
              <a:buNone/>
            </a:pPr>
            <a:endParaRPr lang="tr-TR" dirty="0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3850" y="1773238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323850" y="227647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323850" y="270827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323850" y="3213100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323850" y="3644900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323850" y="414972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323850" y="4652963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4107" name="Picture 13" descr="CB106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2205038"/>
            <a:ext cx="10763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5" descr="200486787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27647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1" descr="bxp260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716338"/>
            <a:ext cx="13239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7" descr="15609-24d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4005263"/>
            <a:ext cx="16192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9" descr="loss-time-insigh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538" y="5516563"/>
            <a:ext cx="1439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31" descr="u195389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2420938"/>
            <a:ext cx="1200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33" descr="559113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544512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" name="AutoShape 34"/>
          <p:cNvSpPr>
            <a:spLocks noChangeArrowheads="1"/>
          </p:cNvSpPr>
          <p:nvPr/>
        </p:nvSpPr>
        <p:spPr bwMode="auto">
          <a:xfrm>
            <a:off x="323850" y="5084763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İLAÇ UYGULAMASINDA 8+1 DOĞRU </a:t>
            </a:r>
          </a:p>
          <a:p>
            <a:r>
              <a:rPr lang="tr-TR" dirty="0" smtClean="0"/>
              <a:t>1. Doğru ilaç </a:t>
            </a:r>
          </a:p>
          <a:p>
            <a:r>
              <a:rPr lang="tr-TR" dirty="0" smtClean="0"/>
              <a:t>2. Doğru doz </a:t>
            </a:r>
          </a:p>
          <a:p>
            <a:r>
              <a:rPr lang="tr-TR" dirty="0" smtClean="0"/>
              <a:t>3. Doğru hasta </a:t>
            </a:r>
          </a:p>
          <a:p>
            <a:r>
              <a:rPr lang="tr-TR" dirty="0" smtClean="0"/>
              <a:t>4. Doğru zaman </a:t>
            </a:r>
          </a:p>
          <a:p>
            <a:r>
              <a:rPr lang="tr-TR" dirty="0" smtClean="0"/>
              <a:t>5. Doğru yol </a:t>
            </a:r>
          </a:p>
          <a:p>
            <a:r>
              <a:rPr lang="tr-TR" dirty="0" smtClean="0"/>
              <a:t>6. Doğru ilaç şekli </a:t>
            </a:r>
          </a:p>
          <a:p>
            <a:r>
              <a:rPr lang="tr-TR" dirty="0" smtClean="0"/>
              <a:t>7. Doğru form- Doğru kayıt </a:t>
            </a:r>
          </a:p>
          <a:p>
            <a:r>
              <a:rPr lang="tr-TR" dirty="0" smtClean="0"/>
              <a:t>8. Doğru etki </a:t>
            </a:r>
          </a:p>
          <a:p>
            <a:r>
              <a:rPr lang="tr-TR" dirty="0" smtClean="0"/>
              <a:t>9. Doğru veriliş süresi </a:t>
            </a:r>
          </a:p>
          <a:p>
            <a:r>
              <a:rPr lang="tr-TR" dirty="0" smtClean="0"/>
              <a:t>Yukarıda belirtilenlere ek olarak göze, kulağa ya da özellikli bir tarafa uygulanacak ilaçlar için ayrıca, doğru taraf olduğu </a:t>
            </a:r>
            <a:r>
              <a:rPr lang="tr-TR" dirty="0" err="1" smtClean="0"/>
              <a:t>order</a:t>
            </a:r>
            <a:r>
              <a:rPr lang="tr-TR" dirty="0" smtClean="0"/>
              <a:t> ile tedavi kartı karşılaştırılarak doğrulanır.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13541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İLAÇ UYGULAMALARINDA HEMŞİRENİN SORUMLULUKLARI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.Hemşire hastasına ilacı uygulamadan önce alerjisinin olup olmadığını bilmeli, </a:t>
            </a:r>
          </a:p>
          <a:p>
            <a:r>
              <a:rPr lang="tr-TR" dirty="0" smtClean="0"/>
              <a:t>.İlaç uygulaması hakkında hastayı bilgilendirmeli, </a:t>
            </a:r>
          </a:p>
          <a:p>
            <a:r>
              <a:rPr lang="tr-TR" dirty="0" smtClean="0"/>
              <a:t>.İlacı hazırlayan hemşire, mutlaka uygulamayı da kendisi yapmalı, başkasının hazırladığı ilacı uygulamamalı, </a:t>
            </a:r>
          </a:p>
          <a:p>
            <a:r>
              <a:rPr lang="tr-TR" dirty="0" smtClean="0"/>
              <a:t>.Hastaya uygun pozisyonu vermeli, </a:t>
            </a:r>
          </a:p>
          <a:p>
            <a:r>
              <a:rPr lang="tr-TR" dirty="0" smtClean="0"/>
              <a:t>.İlacın etki süresini bilmeli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Aşılar ve serumlar mutlaka buzdolabında saklamalıdır. </a:t>
            </a:r>
          </a:p>
          <a:p>
            <a:pPr>
              <a:buNone/>
            </a:pPr>
            <a:r>
              <a:rPr lang="tr-TR" dirty="0" smtClean="0"/>
              <a:t>.İlacın üzerindeki etiket kirli veya eskimiş ise yenisi ile değiştirilmelidir. Etiketi tam olarak okunmayan ilaçlar kullanılmamalı, </a:t>
            </a:r>
          </a:p>
          <a:p>
            <a:r>
              <a:rPr lang="tr-TR" dirty="0" smtClean="0"/>
              <a:t>.Tarihi geçen, rengi, kokusu, görünümü değişen ilaçlar kullanılmamalıdır. </a:t>
            </a:r>
          </a:p>
          <a:p>
            <a:r>
              <a:rPr lang="tr-TR" dirty="0" smtClean="0"/>
              <a:t>.İlaç dolabının olduğu yerde yapay aydınlatma tesisatı olmalıdır. </a:t>
            </a:r>
          </a:p>
          <a:p>
            <a:r>
              <a:rPr lang="tr-TR" dirty="0" smtClean="0"/>
              <a:t>.Acil ilaçlar ayrı bir bölmede olmalıdır. Aynı etkiyi gösteren ilaçlar bir arada bulundurulmalıdır.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İlaçlar, vücuda alındıktan sonra lokal yada sistemik etki gösterirler. Etki etme biçimleri ilacın uygulanma yolu ile yakından ilişkilidir. </a:t>
            </a:r>
          </a:p>
          <a:p>
            <a:r>
              <a:rPr lang="tr-TR" dirty="0" smtClean="0"/>
              <a:t>.Verilen herhangi bir ilacın etkisi; </a:t>
            </a:r>
          </a:p>
          <a:p>
            <a:r>
              <a:rPr lang="tr-TR" dirty="0" smtClean="0"/>
              <a:t>-Hastaya (yaş vb), </a:t>
            </a:r>
          </a:p>
          <a:p>
            <a:r>
              <a:rPr lang="tr-TR" dirty="0" smtClean="0"/>
              <a:t>- İlacın dozuna, </a:t>
            </a:r>
          </a:p>
          <a:p>
            <a:r>
              <a:rPr lang="tr-TR" dirty="0" smtClean="0"/>
              <a:t>- İlacın uygulandığı yola </a:t>
            </a:r>
          </a:p>
          <a:p>
            <a:r>
              <a:rPr lang="tr-TR" dirty="0" smtClean="0"/>
              <a:t>- İlacın metabolizmasına bağlı olarak değişir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Her sağlık kurumu, hekim tarafından ilaç isteminin yazıldığı özel formlara/otomasyon sistemine sahiptir. </a:t>
            </a:r>
          </a:p>
          <a:p>
            <a:r>
              <a:rPr lang="tr-TR" dirty="0" smtClean="0"/>
              <a:t>.Doktor istemi mutlaka yazılı olarak alınmalıdır. </a:t>
            </a:r>
          </a:p>
          <a:p>
            <a:r>
              <a:rPr lang="tr-TR" dirty="0" smtClean="0"/>
              <a:t>.</a:t>
            </a:r>
            <a:r>
              <a:rPr lang="tr-TR" dirty="0" err="1" smtClean="0"/>
              <a:t>Order</a:t>
            </a:r>
            <a:r>
              <a:rPr lang="tr-TR" dirty="0" smtClean="0"/>
              <a:t> edilmemiş ilaçlar hiçbir koşulda uygulanmaz. </a:t>
            </a:r>
          </a:p>
          <a:p>
            <a:r>
              <a:rPr lang="tr-TR" dirty="0" err="1" smtClean="0"/>
              <a:t>Orderlarda</a:t>
            </a:r>
            <a:r>
              <a:rPr lang="tr-TR" dirty="0" smtClean="0"/>
              <a:t> “Kullanımı Sakıncalı Kısaltmalar </a:t>
            </a:r>
          </a:p>
          <a:p>
            <a:r>
              <a:rPr lang="sv-SE" dirty="0" smtClean="0"/>
              <a:t>Listesi”nde yer alan kısaltmalar kullanılmaz. </a:t>
            </a:r>
          </a:p>
          <a:p>
            <a:r>
              <a:rPr lang="tr-TR" dirty="0" smtClean="0"/>
              <a:t>…………….. 4/h = 4 saat? </a:t>
            </a:r>
          </a:p>
          <a:p>
            <a:r>
              <a:rPr lang="tr-TR" dirty="0" smtClean="0"/>
              <a:t>4 hafta??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2800" dirty="0" smtClean="0"/>
              <a:t>DOKTOR TARAFINDAN YAZILI İSTEMDE BULUNMASI GEREKENLER</a:t>
            </a:r>
            <a:br>
              <a:rPr lang="tr-TR" sz="2800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Hastanın adı soyadı </a:t>
            </a:r>
          </a:p>
          <a:p>
            <a:r>
              <a:rPr lang="tr-TR" dirty="0" smtClean="0"/>
              <a:t>.İlaç isteminin tarihi ve zamanı </a:t>
            </a:r>
          </a:p>
          <a:p>
            <a:r>
              <a:rPr lang="tr-TR" dirty="0" smtClean="0"/>
              <a:t>.Uygulanacak ilacın tam adı </a:t>
            </a:r>
          </a:p>
          <a:p>
            <a:r>
              <a:rPr lang="tr-TR" dirty="0" smtClean="0"/>
              <a:t>.İlacın dozu </a:t>
            </a:r>
          </a:p>
          <a:p>
            <a:r>
              <a:rPr lang="tr-TR" dirty="0" smtClean="0"/>
              <a:t>.İlacın hangi yoldan uygulanacağı </a:t>
            </a:r>
          </a:p>
          <a:p>
            <a:r>
              <a:rPr lang="tr-TR" dirty="0" smtClean="0"/>
              <a:t>.İlacın uygulanma sıklığı </a:t>
            </a:r>
          </a:p>
          <a:p>
            <a:r>
              <a:rPr lang="tr-TR" dirty="0" smtClean="0"/>
              <a:t>.Uygulama zamanı </a:t>
            </a:r>
          </a:p>
          <a:p>
            <a:r>
              <a:rPr lang="tr-TR" dirty="0" smtClean="0"/>
              <a:t>.Veriliş süresi </a:t>
            </a:r>
          </a:p>
          <a:p>
            <a:r>
              <a:rPr lang="tr-TR" dirty="0" smtClean="0"/>
              <a:t>.İstemi yapan doktorun bilgileri ( adı, diploma tescil </a:t>
            </a:r>
            <a:r>
              <a:rPr lang="tr-TR" dirty="0" err="1" smtClean="0"/>
              <a:t>no’su</a:t>
            </a:r>
            <a:r>
              <a:rPr lang="tr-TR" dirty="0" smtClean="0"/>
              <a:t> ve imzası)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800" dirty="0" smtClean="0"/>
              <a:t>Hekim tarafından yazılmış istem hatalı, eksik ya da anlaşılmaz olabilir. Bu durumda hekime geri dönülmeli ve kurumun belirlediği politika izlenmelidir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İLAÇ İSTEMİ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İLACIN ADI : DİAZEM </a:t>
            </a:r>
          </a:p>
          <a:p>
            <a:r>
              <a:rPr lang="tr-TR" dirty="0" smtClean="0"/>
              <a:t>DOZU          : 10 MG </a:t>
            </a:r>
          </a:p>
          <a:p>
            <a:r>
              <a:rPr lang="tr-TR" dirty="0" smtClean="0"/>
              <a:t>FORMU       : Ampul </a:t>
            </a:r>
          </a:p>
          <a:p>
            <a:r>
              <a:rPr lang="tr-TR" dirty="0" smtClean="0"/>
              <a:t>İLACIN EKLENECEĞİ MAYİ : İZOTONİK 100 CC</a:t>
            </a:r>
          </a:p>
          <a:p>
            <a:r>
              <a:rPr lang="tr-TR" dirty="0" smtClean="0"/>
              <a:t>VERİLİŞ YOLU  :IV INFUZYON</a:t>
            </a:r>
          </a:p>
          <a:p>
            <a:r>
              <a:rPr lang="tr-TR" dirty="0" smtClean="0"/>
              <a:t>VERİLİŞ HIZI     :20 ML /Saat </a:t>
            </a:r>
          </a:p>
          <a:p>
            <a:r>
              <a:rPr lang="tr-TR" dirty="0" smtClean="0"/>
              <a:t>VERİLİŞ SÜRESİ  . 5 SAAT BOYUNCA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136904" cy="9634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>
                <a:latin typeface="Arial Black" pitchFamily="34" charset="0"/>
              </a:rPr>
              <a:t>TANIMLAR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7498080" cy="60212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sz="4000" b="1" dirty="0" smtClean="0">
                <a:solidFill>
                  <a:schemeClr val="folHlink"/>
                </a:solidFill>
              </a:rPr>
              <a:t>                                                                                </a:t>
            </a:r>
          </a:p>
          <a:p>
            <a:pPr>
              <a:buNone/>
            </a:pPr>
            <a:r>
              <a:rPr lang="tr-TR" sz="4000" b="1" dirty="0" smtClean="0">
                <a:solidFill>
                  <a:schemeClr val="folHlink"/>
                </a:solidFill>
              </a:rPr>
              <a:t>				  İLAÇ                             																																																		    YÜKSEK RİSKLİ İLAÇ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95536" y="1628800"/>
            <a:ext cx="3168353" cy="3960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dirty="0"/>
              <a:t>Vücudun işleyişini </a:t>
            </a:r>
          </a:p>
          <a:p>
            <a:pPr algn="ctr"/>
            <a:r>
              <a:rPr lang="tr-TR" sz="2000" dirty="0"/>
              <a:t>etkileyen ve hastalıkları</a:t>
            </a:r>
          </a:p>
          <a:p>
            <a:pPr algn="ctr"/>
            <a:r>
              <a:rPr lang="tr-TR" sz="2000" dirty="0"/>
              <a:t>iyileştirmek için kullanılan </a:t>
            </a:r>
          </a:p>
          <a:p>
            <a:pPr algn="ctr"/>
            <a:r>
              <a:rPr lang="tr-TR" sz="2000" dirty="0"/>
              <a:t>kimyasal maddelere </a:t>
            </a:r>
          </a:p>
          <a:p>
            <a:pPr algn="ctr"/>
            <a:r>
              <a:rPr lang="tr-TR" sz="2000" u="sng" dirty="0"/>
              <a:t>ilaç</a:t>
            </a:r>
            <a:r>
              <a:rPr lang="tr-TR" sz="2000" dirty="0"/>
              <a:t> denir </a:t>
            </a:r>
          </a:p>
          <a:p>
            <a:pPr algn="ctr"/>
            <a:endParaRPr lang="tr-TR" sz="2000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283968" y="1628800"/>
            <a:ext cx="3528392" cy="388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dirty="0"/>
              <a:t>Hatalı kullanıldıklarında, </a:t>
            </a:r>
          </a:p>
          <a:p>
            <a:pPr algn="ctr"/>
            <a:r>
              <a:rPr lang="tr-TR" sz="2000" dirty="0"/>
              <a:t>hasta üzerinde geri</a:t>
            </a:r>
          </a:p>
          <a:p>
            <a:pPr algn="ctr"/>
            <a:r>
              <a:rPr lang="tr-TR" sz="2000" dirty="0"/>
              <a:t>dönüşsüz veya kalıcı </a:t>
            </a:r>
          </a:p>
          <a:p>
            <a:pPr algn="ctr"/>
            <a:r>
              <a:rPr lang="tr-TR" sz="2000" dirty="0" smtClean="0"/>
              <a:t>  olumsuz </a:t>
            </a:r>
            <a:r>
              <a:rPr lang="tr-TR" sz="2000" dirty="0"/>
              <a:t>etki oluşturan ilaçlara</a:t>
            </a:r>
          </a:p>
          <a:p>
            <a:pPr algn="ctr"/>
            <a:r>
              <a:rPr lang="tr-TR" sz="2000" dirty="0"/>
              <a:t>(örneğin; sakatlık, ölüm) </a:t>
            </a:r>
          </a:p>
          <a:p>
            <a:pPr algn="ctr"/>
            <a:r>
              <a:rPr lang="tr-TR" sz="2000" u="sng" dirty="0"/>
              <a:t>yüksek riskli ilaç</a:t>
            </a:r>
            <a:r>
              <a:rPr lang="tr-TR" sz="2000" dirty="0"/>
              <a:t> denir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491880" y="2132856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779912" y="5013176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400" dirty="0" smtClean="0"/>
              <a:t>İlaçlar pek çok farklı yolla ve pek çok farklı nedenle uygulanmaktadır. Tüm ilaç uygulamalarında hastanın güvenliğini sağlanması gerekir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800" dirty="0" smtClean="0"/>
              <a:t>Birimlerde kullanılacak tüm ilaçlar (hastaların evlerinden getirdikleri ilaçlar da dahil) hemşire odalarında ve/veya hemşirelerin denetiminde bulunan saklama alanlarında muhafaza edilmeli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sz="3500" dirty="0" smtClean="0"/>
          </a:p>
          <a:p>
            <a:r>
              <a:rPr lang="tr-TR" sz="4000" dirty="0" smtClean="0"/>
              <a:t>Hemşire hastanın yanında yer alan, evde kullandığı ve hastanede kullanmaya devam edeceği ilaçları “Hasta İlaçları Teslim Formu” ile teslim almalı ve hastaya ait olan ilaç dolabına yerleştirmelidir. </a:t>
            </a:r>
          </a:p>
          <a:p>
            <a:r>
              <a:rPr lang="tr-TR" sz="4000" dirty="0" smtClean="0"/>
              <a:t>Hastanın evden getirdiği ilaçlar kaydedilse dahi </a:t>
            </a:r>
            <a:r>
              <a:rPr lang="tr-TR" sz="4000" dirty="0" err="1" smtClean="0"/>
              <a:t>order</a:t>
            </a:r>
            <a:r>
              <a:rPr lang="tr-TR" sz="4000" dirty="0" smtClean="0"/>
              <a:t> edilmediği sürece hemşire tarafından uygulanamaz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300" dirty="0" smtClean="0"/>
              <a:t>Teslim alınan ilaçların miat kontrolü yapılmalı, </a:t>
            </a:r>
          </a:p>
          <a:p>
            <a:r>
              <a:rPr lang="tr-TR" sz="4300" dirty="0" smtClean="0"/>
              <a:t>•İlaçlar hekim tarafından da kontrol edilmelidir. </a:t>
            </a:r>
          </a:p>
          <a:p>
            <a:r>
              <a:rPr lang="tr-TR" sz="4300" dirty="0" smtClean="0"/>
              <a:t>•İlaçlar hemşire tarafından uygulanmalıdır. </a:t>
            </a:r>
          </a:p>
          <a:p>
            <a:r>
              <a:rPr lang="tr-TR" sz="4300" dirty="0" smtClean="0"/>
              <a:t>•İlaçların miadı geçmişse hastaya haber verilerek imha edilir. </a:t>
            </a:r>
          </a:p>
          <a:p>
            <a:r>
              <a:rPr lang="tr-TR" sz="4300" dirty="0" smtClean="0"/>
              <a:t>•İlaçlar kullanılmayacaksa hasta yanında bırakılmaz. Taburcu olurken hastaya teslim edilir. Teslim edilen ilaçlar hasta dosyasına kaydedilir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000" dirty="0" smtClean="0"/>
              <a:t>İlaçlar, kapalı kaplarda ve kişiye özel olarak hazırlanmalı, o kaplarda hastaların kimlik tanımlayıcı bilgileri bulunmalıdır. </a:t>
            </a:r>
          </a:p>
          <a:p>
            <a:r>
              <a:rPr lang="tr-TR" sz="4000" dirty="0" smtClean="0"/>
              <a:t>.Tedavi planı; ilacın tam adını, uygulama zamanını ve dozunu, uygulama şeklini ve veriliş süresini içermelidir. </a:t>
            </a:r>
          </a:p>
          <a:p>
            <a:r>
              <a:rPr lang="tr-TR" sz="4000" dirty="0" smtClean="0"/>
              <a:t>.İlaçlar hastaya hemşire tarafından uygulanmalı, stajyerlerin ilaç uygulamaları da hemşire gözetiminde olmalıdır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sz="4000" dirty="0" smtClean="0"/>
              <a:t>Birimlerde çoklu kullanımı mümkün olan örneğin göz damlaları, pomatlar, şuruplar gibi ilaçların üzerine açılma tarihi yazılır ve ambalajında aksi bildirilmemişse açıldıktan sonra 15 gün içinde tüketilmemesi durumunda kalan ilaç </a:t>
            </a:r>
            <a:r>
              <a:rPr lang="tr-TR" sz="4000" dirty="0" err="1" smtClean="0"/>
              <a:t>enfekte</a:t>
            </a:r>
            <a:r>
              <a:rPr lang="tr-TR" sz="4000" dirty="0" smtClean="0"/>
              <a:t> kabul edilir ve kurallara uygun imhası gerçekleştirilir</a:t>
            </a:r>
            <a:endParaRPr lang="tr-TR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Heparin</a:t>
            </a:r>
            <a:r>
              <a:rPr lang="tr-TR" dirty="0" smtClean="0"/>
              <a:t> ve </a:t>
            </a:r>
            <a:r>
              <a:rPr lang="tr-TR" dirty="0" err="1" smtClean="0"/>
              <a:t>İnsülin</a:t>
            </a:r>
            <a:r>
              <a:rPr lang="tr-TR" dirty="0" smtClean="0"/>
              <a:t> gibi </a:t>
            </a:r>
            <a:r>
              <a:rPr lang="tr-TR" dirty="0" err="1" smtClean="0"/>
              <a:t>multidoz</a:t>
            </a:r>
            <a:r>
              <a:rPr lang="tr-TR" dirty="0" smtClean="0"/>
              <a:t> ilaçların üzerine de, açan tarafından: </a:t>
            </a:r>
          </a:p>
          <a:p>
            <a:r>
              <a:rPr lang="tr-TR" dirty="0" smtClean="0"/>
              <a:t>• İlaçların açılış tarihi, </a:t>
            </a:r>
          </a:p>
          <a:p>
            <a:r>
              <a:rPr lang="tr-TR" dirty="0" smtClean="0"/>
              <a:t>• Saati yazılır. </a:t>
            </a:r>
          </a:p>
          <a:p>
            <a:r>
              <a:rPr lang="tr-TR" dirty="0" smtClean="0"/>
              <a:t>• İlacın ağzı dezenfekte bir materyalle kapatılır. </a:t>
            </a:r>
          </a:p>
          <a:p>
            <a:r>
              <a:rPr lang="tr-TR" dirty="0" smtClean="0"/>
              <a:t>Tüketimi 24 saati aşmadı ise yeni </a:t>
            </a:r>
            <a:r>
              <a:rPr lang="tr-TR" dirty="0" err="1" smtClean="0"/>
              <a:t>flakon</a:t>
            </a:r>
            <a:r>
              <a:rPr lang="tr-TR" dirty="0" smtClean="0"/>
              <a:t> açmaktan kaçınılır ve açık ürünün üzerine </a:t>
            </a:r>
            <a:r>
              <a:rPr lang="tr-TR" b="1" dirty="0" smtClean="0"/>
              <a:t>yeşil etiket yapıştırılır.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300" dirty="0" smtClean="0"/>
              <a:t>Yeşil ve kırmızı reçeteye tabi ilaçlar (narkotik ilaçlar) kilitli alanlarda bulundurulmalıdır. </a:t>
            </a:r>
          </a:p>
          <a:p>
            <a:r>
              <a:rPr lang="tr-TR" sz="4300" dirty="0" smtClean="0"/>
              <a:t>• İlaçların devir teslimi yapılmalıdır. </a:t>
            </a:r>
          </a:p>
          <a:p>
            <a:r>
              <a:rPr lang="tr-TR" sz="4300" dirty="0" smtClean="0"/>
              <a:t>•Devir teslim kayıtlarında; </a:t>
            </a:r>
          </a:p>
          <a:p>
            <a:r>
              <a:rPr lang="tr-TR" sz="4300" dirty="0" smtClean="0"/>
              <a:t>-İlaçtan hangi hastaya kaç adet kullanıldığı, </a:t>
            </a:r>
          </a:p>
          <a:p>
            <a:r>
              <a:rPr lang="tr-TR" sz="4300" dirty="0" smtClean="0"/>
              <a:t>-İlacın kullanıldığı tarih, </a:t>
            </a:r>
          </a:p>
          <a:p>
            <a:r>
              <a:rPr lang="tr-TR" sz="4300" dirty="0" smtClean="0"/>
              <a:t>-İlacı kimin uyguladığı, </a:t>
            </a:r>
          </a:p>
          <a:p>
            <a:r>
              <a:rPr lang="tr-TR" sz="4300" dirty="0" smtClean="0"/>
              <a:t>- Teslimde kaç adet ilaç teslim edildiği, </a:t>
            </a:r>
          </a:p>
          <a:p>
            <a:r>
              <a:rPr lang="tr-TR" sz="4300" dirty="0" smtClean="0"/>
              <a:t>-Teslim alan ve teslim edenlerin imzaları bulunmalıdır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318051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Bağımlılık veren ilaçlar çift kilitli bir dolapta saklanmalı, imza ile alınmalı ve verilmelidir. </a:t>
            </a:r>
          </a:p>
          <a:p>
            <a:r>
              <a:rPr lang="tr-TR" dirty="0" smtClean="0"/>
              <a:t>.Zehirli ilaçların üzerine kırmızı etiket yapıştırılmalıdır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100" b="1" dirty="0" smtClean="0"/>
              <a:t>İlaç Hatalarını Önlemek İçin Kurumlarda Neler Yapılabilir ???</a:t>
            </a:r>
            <a:endParaRPr lang="tr-TR" sz="3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Yazılı prosedürler oluşturulmalı, </a:t>
            </a:r>
          </a:p>
          <a:p>
            <a:r>
              <a:rPr lang="tr-TR" dirty="0" smtClean="0"/>
              <a:t>.Yapılan hatalar kaydedilmeli, </a:t>
            </a:r>
          </a:p>
          <a:p>
            <a:r>
              <a:rPr lang="tr-TR" dirty="0" smtClean="0"/>
              <a:t>.</a:t>
            </a:r>
            <a:r>
              <a:rPr lang="nn-NO" dirty="0" smtClean="0"/>
              <a:t>İlaç istemleri yazılı ya da elektronik ortamda alınmalı, </a:t>
            </a:r>
          </a:p>
          <a:p>
            <a:r>
              <a:rPr lang="tr-TR" dirty="0" smtClean="0"/>
              <a:t>.Hasta ve hasta yakınını ilaç ve uygulaması konusunda eğitmeli, </a:t>
            </a:r>
          </a:p>
          <a:p>
            <a:r>
              <a:rPr lang="tr-TR" dirty="0" smtClean="0"/>
              <a:t>.İlaç dozu hesaplama becerilerini geliştirmeli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İLAÇ GÜVENLİĞİ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İLAÇ GÜVENLİĞİ NEDİR? Hastaların tedavilerinde kullanılacak olan tüm ilaçların; temininden saklanmasına, </a:t>
            </a:r>
            <a:r>
              <a:rPr lang="tr-TR" dirty="0" err="1" smtClean="0"/>
              <a:t>order</a:t>
            </a:r>
            <a:r>
              <a:rPr lang="tr-TR" dirty="0" smtClean="0"/>
              <a:t> edilmesinden transferine, uygulanmasından uygulama sonrası izlemine kadar her aşamada güvenli kullanımı sağlamak amacıyla yapılan düzenlemelerdir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sv-SE" sz="4000" dirty="0" smtClean="0"/>
              <a:t>İstemin doğru okunduğundan emin olmalı, </a:t>
            </a:r>
          </a:p>
          <a:p>
            <a:r>
              <a:rPr lang="tr-TR" sz="4000" dirty="0" smtClean="0"/>
              <a:t>.Hastanın hangi ilaçlara alerjisi olduğu, mevcut ve eşlik eden hastalıklarının hangi ilaçları kullanmaya sakınca oluşturduğunu bilmeli, </a:t>
            </a:r>
          </a:p>
          <a:p>
            <a:r>
              <a:rPr lang="tr-TR" sz="4000" dirty="0" smtClean="0"/>
              <a:t>.İlaç uygulamalarında 8 ilkeye dikkat etmeli </a:t>
            </a:r>
          </a:p>
          <a:p>
            <a:r>
              <a:rPr lang="tr-TR" sz="4000" dirty="0" smtClean="0"/>
              <a:t>.8 ilkeye aykırılık istemden kaynaklanıyorsa hekimi </a:t>
            </a:r>
            <a:r>
              <a:rPr lang="tr-TR" sz="4000" dirty="0" err="1" smtClean="0"/>
              <a:t>uyarmal</a:t>
            </a:r>
            <a:r>
              <a:rPr lang="tr-TR" sz="4000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21499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4000" dirty="0" smtClean="0"/>
              <a:t>Uygulama sırasında konsantrasyonumuzu engelleyen etmenlerden uzak durmalı, </a:t>
            </a:r>
          </a:p>
          <a:p>
            <a:r>
              <a:rPr lang="tr-TR" sz="4000" dirty="0" smtClean="0"/>
              <a:t>.Hasta bireye ilaç uygulamayı etkileyecek fiziksel ve laboratuar özellikler bilinmeli, </a:t>
            </a:r>
          </a:p>
          <a:p>
            <a:r>
              <a:rPr lang="tr-TR" sz="4000" dirty="0" smtClean="0"/>
              <a:t>.İlacın etkileri bilinmeli, beklenmeyen etki oluştuğunda hekim uyarılmalı, </a:t>
            </a:r>
          </a:p>
          <a:p>
            <a:r>
              <a:rPr lang="tr-TR" sz="4000" dirty="0" smtClean="0"/>
              <a:t>.Diğer sağlık çalışanlarıyla ve hastalarla etkin iletişim kurulmalı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 Black" pitchFamily="34" charset="0"/>
              </a:rPr>
              <a:t/>
            </a:r>
            <a:br>
              <a:rPr lang="tr-TR" dirty="0" smtClean="0">
                <a:latin typeface="Arial Black" pitchFamily="34" charset="0"/>
              </a:rPr>
            </a:br>
            <a:r>
              <a:rPr lang="tr-TR" dirty="0" smtClean="0">
                <a:latin typeface="Arial Black" pitchFamily="34" charset="0"/>
              </a:rPr>
              <a:t/>
            </a:r>
            <a:br>
              <a:rPr lang="tr-TR" dirty="0" smtClean="0">
                <a:latin typeface="Arial Black" pitchFamily="34" charset="0"/>
              </a:rPr>
            </a:br>
            <a:r>
              <a:rPr lang="tr-TR" dirty="0" smtClean="0">
                <a:latin typeface="Arial Black" pitchFamily="34" charset="0"/>
              </a:rPr>
              <a:t>ADVERS ETKİ: </a:t>
            </a:r>
            <a:br>
              <a:rPr lang="tr-TR" dirty="0" smtClean="0">
                <a:latin typeface="Arial Black" pitchFamily="34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	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Bir beşeri tıbbi ürünün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hastalıktan korunma, bir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hastalığın teşhis veya tedavisi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veya bir fizyolojik fonksiyonun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iyileştirilmesi veya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değiştirilmesi amacıyla kabul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edilen normal dozlarda ortaya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çıkan zararlı ve amaçlanmamış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etki.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4000" u="sng" dirty="0" smtClean="0">
                <a:solidFill>
                  <a:schemeClr val="tx1"/>
                </a:solidFill>
                <a:latin typeface="Arial Black" pitchFamily="34" charset="0"/>
              </a:rPr>
              <a:t>Ciddi Advers Etki: </a:t>
            </a:r>
          </a:p>
          <a:p>
            <a:pPr algn="just">
              <a:buNone/>
            </a:pPr>
            <a:r>
              <a:rPr lang="tr-TR" sz="4000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endParaRPr lang="tr-TR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Ölüme, hayati tehlikeye,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hastaneye yatmaya veya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hastanede kalma süresinin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uzamasına, kalıcı veya belirgin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sakatlığa veya iş göremezliğe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veya doğumsal bir kusura </a:t>
            </a:r>
          </a:p>
          <a:p>
            <a:pPr algn="just">
              <a:buNone/>
            </a:pPr>
            <a:r>
              <a:rPr lang="tr-TR" sz="4000" dirty="0" smtClean="0">
                <a:solidFill>
                  <a:schemeClr val="tx1"/>
                </a:solidFill>
                <a:latin typeface="Arial Black" pitchFamily="34" charset="0"/>
              </a:rPr>
              <a:t>neden olan advers etkidir. 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dirty="0">
                <a:solidFill>
                  <a:schemeClr val="tx1"/>
                </a:solidFill>
              </a:rPr>
              <a:t>	</a:t>
            </a:r>
            <a:r>
              <a:rPr lang="tr-TR" dirty="0" smtClean="0">
                <a:solidFill>
                  <a:schemeClr val="tx1"/>
                </a:solidFill>
              </a:rPr>
              <a:t>	. 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396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Arial Black" pitchFamily="34" charset="0"/>
              </a:rPr>
              <a:t>YAN ETKİ VE ADVERS ETKİ AYNI KAVRAMLAR MIDIR?</a:t>
            </a:r>
          </a:p>
          <a:p>
            <a:pPr>
              <a:buNone/>
            </a:pPr>
            <a:r>
              <a:rPr lang="tr-TR" sz="3600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tr-TR" sz="3600" dirty="0" smtClean="0">
                <a:solidFill>
                  <a:schemeClr val="tx1"/>
                </a:solidFill>
                <a:latin typeface="Arial Black" pitchFamily="34" charset="0"/>
              </a:rPr>
              <a:t>	Dünya Sağlık Örgütü yan etkiyi, zararlılığına bakılmaksızın </a:t>
            </a:r>
            <a:r>
              <a:rPr lang="tr-TR" sz="3600" u="sng" dirty="0" smtClean="0">
                <a:solidFill>
                  <a:schemeClr val="tx1"/>
                </a:solidFill>
                <a:latin typeface="Arial Black" pitchFamily="34" charset="0"/>
              </a:rPr>
              <a:t>tüm amaçlanmamış farmakolojik etkiler </a:t>
            </a:r>
            <a:r>
              <a:rPr lang="tr-TR" sz="3600" dirty="0" smtClean="0">
                <a:solidFill>
                  <a:schemeClr val="tx1"/>
                </a:solidFill>
                <a:latin typeface="Arial Black" pitchFamily="34" charset="0"/>
              </a:rPr>
              <a:t>olarak tarif etmekte, advers etkiyi ise “bu amaçlanmamış etkilerin zararlı olanları” olarak ayırmaktadır. </a:t>
            </a:r>
          </a:p>
          <a:p>
            <a:pPr algn="just">
              <a:buNone/>
            </a:pPr>
            <a:r>
              <a:rPr lang="tr-TR" sz="3600" dirty="0">
                <a:latin typeface="Arial Black" pitchFamily="34" charset="0"/>
              </a:rPr>
              <a:t>	</a:t>
            </a:r>
            <a:endParaRPr lang="tr-TR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Kısaca;  </a:t>
            </a:r>
          </a:p>
          <a:p>
            <a:pPr>
              <a:buNone/>
            </a:pPr>
            <a:endParaRPr lang="tr-TR" dirty="0" smtClean="0">
              <a:latin typeface="Arial Black" pitchFamily="34" charset="0"/>
            </a:endParaRP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Yan etki terimi,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 advers etki dahil tüm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amaçlanmamış etkileri 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kapsadığı söylenebilir.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tr-TR" sz="4000" dirty="0" smtClean="0">
                <a:latin typeface="Arial Black" pitchFamily="34" charset="0"/>
              </a:rPr>
              <a:t>  Advers Etkilerin bildirimi nereye ve nasıl yapılmalıdır?</a:t>
            </a:r>
            <a:endParaRPr lang="tr-TR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 Black" pitchFamily="34" charset="0"/>
              </a:rPr>
              <a:t>Advers Etki Bildirim Formu;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pPr lvl="2">
              <a:buFont typeface="Wingdings" pitchFamily="2" charset="2"/>
              <a:buChar char="Ø"/>
            </a:pPr>
            <a:r>
              <a:rPr lang="tr-TR" sz="3600" dirty="0" smtClean="0">
                <a:latin typeface="Arial Black" pitchFamily="34" charset="0"/>
              </a:rPr>
              <a:t>Bir nüsha hasta dosyası için </a:t>
            </a:r>
          </a:p>
          <a:p>
            <a:pPr lvl="2">
              <a:buFont typeface="Wingdings" pitchFamily="2" charset="2"/>
              <a:buChar char="Ø"/>
            </a:pPr>
            <a:endParaRPr lang="tr-TR" sz="3600" dirty="0" smtClean="0">
              <a:latin typeface="Arial Black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3600" dirty="0" smtClean="0">
                <a:latin typeface="Arial Black" pitchFamily="34" charset="0"/>
              </a:rPr>
              <a:t>Diğer nüsha farmakovijilans sorumlusuna gönderilmek üzere</a:t>
            </a:r>
          </a:p>
          <a:p>
            <a:pPr lvl="2">
              <a:buNone/>
            </a:pPr>
            <a:endParaRPr lang="tr-TR" sz="3600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tr-TR" sz="3600" dirty="0" smtClean="0">
                <a:latin typeface="Arial Black" pitchFamily="34" charset="0"/>
              </a:rPr>
              <a:t>2 nüsha olarak doldurulur. </a:t>
            </a:r>
          </a:p>
          <a:p>
            <a:pPr lvl="2">
              <a:buNone/>
            </a:pPr>
            <a:r>
              <a:rPr lang="tr-TR" sz="3600" dirty="0" smtClean="0">
                <a:latin typeface="Arial Black" pitchFamily="34" charset="0"/>
              </a:rPr>
              <a:t>  </a:t>
            </a:r>
          </a:p>
          <a:p>
            <a:pPr lvl="2">
              <a:buNone/>
            </a:pPr>
            <a:r>
              <a:rPr lang="tr-TR" sz="3600" dirty="0" smtClean="0">
                <a:latin typeface="Arial Black" pitchFamily="34" charset="0"/>
              </a:rPr>
              <a:t>!!!Advers etkilerde farmakovijilans  sorumlusu  TÜFAM’a bildirimde bulunur. </a:t>
            </a:r>
          </a:p>
          <a:p>
            <a:pPr lvl="1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rial Black" pitchFamily="34" charset="0"/>
              </a:rPr>
              <a:t>İlaç Hataları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6165304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>
                <a:latin typeface="Arial Black" pitchFamily="34" charset="0"/>
              </a:rPr>
              <a:t>Ordera yanlış ilaç yazılması, kısaltma kullanılması, okunaksız el yazısı,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Birimden kaynaklı yanlış ilaç girilmesi, 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Servise yanlış ilaç gönderilmesi, 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İlaç uygulamada (doğru doz, doğru hasta, doğru zaman, doğru ilaç..) hata, 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Sözel orderın yazılı hale getirilmemesi,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Hastanın alerji, gebelik ve genetik gibi özel durumlarının bilinmemesi</a:t>
            </a:r>
          </a:p>
          <a:p>
            <a:pPr>
              <a:buNone/>
            </a:pPr>
            <a:r>
              <a:rPr lang="tr-TR" dirty="0" smtClean="0">
                <a:latin typeface="Arial Black" pitchFamily="34" charset="0"/>
              </a:rPr>
              <a:t>    </a:t>
            </a:r>
            <a:endParaRPr lang="tr-TR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tr-TR" sz="3400" b="1" u="sng" smtClean="0">
                <a:solidFill>
                  <a:schemeClr val="folHlink"/>
                </a:solidFill>
              </a:rPr>
              <a:t>İlaç Uygulamalarında 8 Doğru İlkesi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ilaç,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doz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zaman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yol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etki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form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kayıt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 Doğru hasta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3850" y="1773238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323850" y="227647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323850" y="270827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323850" y="3213100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323850" y="3644900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323850" y="4149725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323850" y="4652963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4107" name="Picture 13" descr="CB106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2205038"/>
            <a:ext cx="10763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5" descr="200486787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27647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1" descr="bxp260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716338"/>
            <a:ext cx="13239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7" descr="15609-24d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4005263"/>
            <a:ext cx="16192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9" descr="loss-time-insigh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538" y="5516563"/>
            <a:ext cx="1439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31" descr="u195389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2420938"/>
            <a:ext cx="1200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33" descr="559113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544512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" name="AutoShape 34"/>
          <p:cNvSpPr>
            <a:spLocks noChangeArrowheads="1"/>
          </p:cNvSpPr>
          <p:nvPr/>
        </p:nvSpPr>
        <p:spPr bwMode="auto">
          <a:xfrm>
            <a:off x="323850" y="5084763"/>
            <a:ext cx="431800" cy="2698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İlaç Güvenliği Uygulamaları sadece hastanın hayati tehlikesini önlemek için değil aynı zamanda çalışan güvenliği için de zorunlu bir prosedürdür.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238" y="3133725"/>
            <a:ext cx="67437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33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188640"/>
            <a:ext cx="9020175" cy="574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İLAÇ GÜVENLİĞİ SORUMLULARI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SORUMLULAR </a:t>
            </a:r>
          </a:p>
          <a:p>
            <a:r>
              <a:rPr lang="tr-TR" dirty="0" smtClean="0"/>
              <a:t>• Doktorlar </a:t>
            </a:r>
          </a:p>
          <a:p>
            <a:r>
              <a:rPr lang="tr-TR" dirty="0" smtClean="0"/>
              <a:t>• Hemşireler </a:t>
            </a:r>
          </a:p>
          <a:p>
            <a:r>
              <a:rPr lang="tr-TR" dirty="0" smtClean="0"/>
              <a:t>• Eczacılar ve eczacı kalfaları </a:t>
            </a:r>
          </a:p>
          <a:p>
            <a:r>
              <a:rPr lang="tr-TR" dirty="0" smtClean="0"/>
              <a:t>• Hasta bakıcılar </a:t>
            </a:r>
          </a:p>
          <a:p>
            <a:r>
              <a:rPr lang="tr-TR" dirty="0" smtClean="0"/>
              <a:t>• Depo görevlileri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Farmakovijilans</a:t>
            </a:r>
            <a:r>
              <a:rPr lang="tr-TR" dirty="0" smtClean="0"/>
              <a:t> sorumlusu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HATA ORANLARI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497363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Ülkemizde Ayaktan Tanı ve Tedavi Merkezlerinde;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Reçeteleme</a:t>
            </a:r>
            <a:r>
              <a:rPr lang="tr-TR" dirty="0" smtClean="0"/>
              <a:t> Hataları: </a:t>
            </a:r>
          </a:p>
          <a:p>
            <a:r>
              <a:rPr lang="tr-TR" dirty="0" smtClean="0"/>
              <a:t>.Reçetelerde en az bir hata saptanma oranı %21. </a:t>
            </a:r>
          </a:p>
          <a:p>
            <a:endParaRPr lang="tr-TR" dirty="0" smtClean="0"/>
          </a:p>
          <a:p>
            <a:r>
              <a:rPr lang="tr-TR" dirty="0" smtClean="0"/>
              <a:t>• Ayaktan Hemodiyaliz Merkezlerinde Yapılan Hatalar: </a:t>
            </a:r>
          </a:p>
          <a:p>
            <a:r>
              <a:rPr lang="tr-TR" dirty="0" smtClean="0"/>
              <a:t>.</a:t>
            </a:r>
            <a:r>
              <a:rPr lang="tr-TR" dirty="0" err="1" smtClean="0"/>
              <a:t>Reçeteleme</a:t>
            </a:r>
            <a:r>
              <a:rPr lang="tr-TR" dirty="0" smtClean="0"/>
              <a:t> hatası yapılan hasta oranı %9.7 </a:t>
            </a:r>
          </a:p>
          <a:p>
            <a:r>
              <a:rPr lang="tr-TR" dirty="0" smtClean="0"/>
              <a:t>.Hasta başına </a:t>
            </a:r>
            <a:r>
              <a:rPr lang="tr-TR" dirty="0" err="1" smtClean="0"/>
              <a:t>medikasyon</a:t>
            </a:r>
            <a:r>
              <a:rPr lang="tr-TR" dirty="0" smtClean="0"/>
              <a:t> ilişkili sorun 0.45/ay </a:t>
            </a:r>
          </a:p>
          <a:p>
            <a:endParaRPr lang="tr-TR" dirty="0" smtClean="0"/>
          </a:p>
          <a:p>
            <a:r>
              <a:rPr lang="tr-TR" dirty="0" smtClean="0"/>
              <a:t>• Ayaktan Kemoterapi Merkezlerinde Yapılan Hatalar: </a:t>
            </a:r>
          </a:p>
          <a:p>
            <a:r>
              <a:rPr lang="tr-TR" dirty="0" smtClean="0"/>
              <a:t>.Hatalı uygulama yapılan doz oranı %3 </a:t>
            </a:r>
          </a:p>
          <a:p>
            <a:endParaRPr lang="tr-TR" dirty="0" smtClean="0"/>
          </a:p>
          <a:p>
            <a:r>
              <a:rPr lang="tr-TR" b="1" dirty="0" smtClean="0"/>
              <a:t>Prof. Dr. H. Erdal Akalın, FACP, FIDSA Sağlıkta Kalite ve iyileştirme Derneği Yayını2009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Sağlık Bakanlığı 2012 verilerine göre İlaç güvenliği ile ilgili hatalar, Tüm tıbbi hataların %18 -22’sini kapsamaktadır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7776864" cy="384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89247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İlaç Güvenliğinde En Sık Rastlanılan Sorunlar </a:t>
            </a:r>
          </a:p>
          <a:p>
            <a:r>
              <a:rPr lang="tr-TR" dirty="0" smtClean="0"/>
              <a:t>İlaçla ilgili bilgi yetersizliği </a:t>
            </a:r>
          </a:p>
          <a:p>
            <a:r>
              <a:rPr lang="tr-TR" dirty="0" smtClean="0"/>
              <a:t> Hasta ile ilgili bilgi eksikliği </a:t>
            </a:r>
          </a:p>
          <a:p>
            <a:r>
              <a:rPr lang="tr-TR" dirty="0" smtClean="0"/>
              <a:t>Kurallara riayet edilmemesi </a:t>
            </a:r>
          </a:p>
          <a:p>
            <a:r>
              <a:rPr lang="tr-TR" dirty="0" smtClean="0"/>
              <a:t>Unutkanlık, yorgunluk, dikkatsizlik </a:t>
            </a:r>
          </a:p>
          <a:p>
            <a:r>
              <a:rPr lang="tr-TR" dirty="0" smtClean="0"/>
              <a:t>Yazım hataları </a:t>
            </a:r>
          </a:p>
          <a:p>
            <a:r>
              <a:rPr lang="tr-TR" dirty="0" smtClean="0"/>
              <a:t>Verilecek ilacın doğrulanmasında hatalar </a:t>
            </a:r>
          </a:p>
          <a:p>
            <a:r>
              <a:rPr lang="tr-TR" dirty="0" smtClean="0"/>
              <a:t>İlacın dozunun doğrulanmasında hatalar </a:t>
            </a:r>
          </a:p>
          <a:p>
            <a:r>
              <a:rPr lang="tr-TR" dirty="0" smtClean="0"/>
              <a:t>İlgili servisler arasında iletişim eksikliği </a:t>
            </a:r>
          </a:p>
          <a:p>
            <a:r>
              <a:rPr lang="tr-TR" dirty="0" smtClean="0"/>
              <a:t></a:t>
            </a:r>
            <a:r>
              <a:rPr lang="tr-TR" dirty="0" err="1" smtClean="0"/>
              <a:t>İnfüzyon</a:t>
            </a:r>
            <a:r>
              <a:rPr lang="tr-TR" dirty="0" smtClean="0"/>
              <a:t> pompalarına bağlı hatalar </a:t>
            </a:r>
          </a:p>
          <a:p>
            <a:r>
              <a:rPr lang="tr-TR" dirty="0" smtClean="0"/>
              <a:t>Yetersiz </a:t>
            </a:r>
            <a:r>
              <a:rPr lang="tr-TR" dirty="0" err="1" smtClean="0"/>
              <a:t>monitorizasyon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Hazırlama (</a:t>
            </a:r>
            <a:r>
              <a:rPr lang="tr-TR" dirty="0" err="1" smtClean="0"/>
              <a:t>preparasyon</a:t>
            </a:r>
            <a:r>
              <a:rPr lang="tr-TR" dirty="0" smtClean="0"/>
              <a:t>) hataları </a:t>
            </a:r>
          </a:p>
          <a:p>
            <a:r>
              <a:rPr lang="tr-TR" dirty="0" smtClean="0"/>
              <a:t>Standardizasyon olmayışı </a:t>
            </a:r>
          </a:p>
          <a:p>
            <a:r>
              <a:rPr lang="tr-TR" dirty="0" smtClean="0"/>
              <a:t>İlaç bulundurma sıkıntıları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1275</Words>
  <Application>Microsoft Office PowerPoint</Application>
  <PresentationFormat>Ekran Gösterisi (4:3)</PresentationFormat>
  <Paragraphs>281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İlaç Güvenliği     </vt:lpstr>
      <vt:lpstr>TANIMLAR</vt:lpstr>
      <vt:lpstr>İLAÇ GÜVENLİĞİ </vt:lpstr>
      <vt:lpstr> İlaç Güvenliği Uygulamaları sadece hastanın hayati tehlikesini önlemek için değil aynı zamanda çalışan güvenliği için de zorunlu bir prosedürdür.</vt:lpstr>
      <vt:lpstr>İLAÇ GÜVENLİĞİ SORUMLULARI </vt:lpstr>
      <vt:lpstr>HATA ORANLARI </vt:lpstr>
      <vt:lpstr> Sağlık Bakanlığı 2012 verilerine göre İlaç güvenliği ile ilgili hatalar, Tüm tıbbi hataların %18 -22’sini kapsamaktadır</vt:lpstr>
      <vt:lpstr>Slayt 8</vt:lpstr>
      <vt:lpstr>Slayt 9</vt:lpstr>
      <vt:lpstr>Slayt 10</vt:lpstr>
      <vt:lpstr>İlaç Uygulamalarında 8 Doğru İlkesi</vt:lpstr>
      <vt:lpstr>Slayt 12</vt:lpstr>
      <vt:lpstr> İLAÇ UYGULAMALARINDA HEMŞİRENİN SORUMLULUKLARI</vt:lpstr>
      <vt:lpstr>Slayt 14</vt:lpstr>
      <vt:lpstr>Slayt 15</vt:lpstr>
      <vt:lpstr>Slayt 16</vt:lpstr>
      <vt:lpstr> DOKTOR TARAFINDAN YAZILI İSTEMDE BULUNMASI GEREKENLER </vt:lpstr>
      <vt:lpstr>Slayt 18</vt:lpstr>
      <vt:lpstr>ÖRNEK İLAÇ İSTEMİ 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 İlaç Hatalarını Önlemek İçin Kurumlarda Neler Yapılabilir ???</vt:lpstr>
      <vt:lpstr>Slayt 30</vt:lpstr>
      <vt:lpstr>Slayt 31</vt:lpstr>
      <vt:lpstr>  ADVERS ETKİ:   </vt:lpstr>
      <vt:lpstr>Slayt 33</vt:lpstr>
      <vt:lpstr>Slayt 34</vt:lpstr>
      <vt:lpstr>Slayt 35</vt:lpstr>
      <vt:lpstr>Slayt 36</vt:lpstr>
      <vt:lpstr>Advers Etki Bildirim Formu;</vt:lpstr>
      <vt:lpstr> İlaç Hataları </vt:lpstr>
      <vt:lpstr>İlaç Uygulamalarında 8 Doğru İlkesi</vt:lpstr>
      <vt:lpstr>Slayt 40</vt:lpstr>
      <vt:lpstr>Slayt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TANIMLAMALAR</dc:title>
  <dc:creator>enes.demir</dc:creator>
  <cp:lastModifiedBy>Administrator</cp:lastModifiedBy>
  <cp:revision>104</cp:revision>
  <dcterms:created xsi:type="dcterms:W3CDTF">2011-02-15T08:52:40Z</dcterms:created>
  <dcterms:modified xsi:type="dcterms:W3CDTF">2019-02-08T09:32:53Z</dcterms:modified>
</cp:coreProperties>
</file>