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61" r:id="rId2"/>
    <p:sldId id="262" r:id="rId3"/>
    <p:sldId id="288" r:id="rId4"/>
    <p:sldId id="263" r:id="rId5"/>
    <p:sldId id="264" r:id="rId6"/>
    <p:sldId id="289" r:id="rId7"/>
    <p:sldId id="265" r:id="rId8"/>
    <p:sldId id="290" r:id="rId9"/>
    <p:sldId id="266" r:id="rId10"/>
    <p:sldId id="291" r:id="rId11"/>
    <p:sldId id="268" r:id="rId12"/>
    <p:sldId id="267" r:id="rId13"/>
    <p:sldId id="292" r:id="rId14"/>
    <p:sldId id="269" r:id="rId15"/>
    <p:sldId id="270" r:id="rId16"/>
    <p:sldId id="271" r:id="rId17"/>
    <p:sldId id="339" r:id="rId18"/>
    <p:sldId id="340" r:id="rId19"/>
    <p:sldId id="341" r:id="rId20"/>
    <p:sldId id="342" r:id="rId21"/>
    <p:sldId id="343" r:id="rId22"/>
    <p:sldId id="332" r:id="rId23"/>
    <p:sldId id="333" r:id="rId24"/>
    <p:sldId id="334" r:id="rId25"/>
    <p:sldId id="335" r:id="rId26"/>
    <p:sldId id="336" r:id="rId27"/>
    <p:sldId id="337"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7" r:id="rId46"/>
    <p:sldId id="328" r:id="rId47"/>
    <p:sldId id="322" r:id="rId48"/>
    <p:sldId id="323" r:id="rId49"/>
    <p:sldId id="324" r:id="rId50"/>
    <p:sldId id="325" r:id="rId51"/>
    <p:sldId id="326" r:id="rId52"/>
    <p:sldId id="329" r:id="rId53"/>
    <p:sldId id="330" r:id="rId54"/>
    <p:sldId id="331" r:id="rId55"/>
    <p:sldId id="272" r:id="rId56"/>
    <p:sldId id="303" r:id="rId57"/>
    <p:sldId id="274" r:id="rId58"/>
    <p:sldId id="293" r:id="rId59"/>
    <p:sldId id="304" r:id="rId60"/>
    <p:sldId id="275" r:id="rId61"/>
    <p:sldId id="277" r:id="rId62"/>
    <p:sldId id="278" r:id="rId63"/>
    <p:sldId id="279" r:id="rId64"/>
    <p:sldId id="296" r:id="rId65"/>
    <p:sldId id="276" r:id="rId66"/>
    <p:sldId id="298" r:id="rId67"/>
    <p:sldId id="302" r:id="rId68"/>
    <p:sldId id="273" r:id="rId69"/>
    <p:sldId id="280" r:id="rId70"/>
    <p:sldId id="281" r:id="rId71"/>
    <p:sldId id="294" r:id="rId72"/>
    <p:sldId id="283" r:id="rId73"/>
    <p:sldId id="299" r:id="rId74"/>
    <p:sldId id="295" r:id="rId75"/>
    <p:sldId id="284" r:id="rId76"/>
    <p:sldId id="300" r:id="rId77"/>
    <p:sldId id="338" r:id="rId78"/>
    <p:sldId id="285" r:id="rId79"/>
    <p:sldId id="301" r:id="rId80"/>
    <p:sldId id="286" r:id="rId81"/>
    <p:sldId id="287" r:id="rId8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AAA44574-648E-42C3-A0C1-A9CDD9B1974C}" type="datetimeFigureOut">
              <a:rPr lang="tr-TR" smtClean="0"/>
              <a:pPr/>
              <a:t>07.01.2019</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0EEF2F8-6863-4B78-A55B-0FDEB50F67A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AA44574-648E-42C3-A0C1-A9CDD9B1974C}" type="datetimeFigureOut">
              <a:rPr lang="tr-TR" smtClean="0"/>
              <a:pPr/>
              <a:t>07.01.2019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EEF2F8-6863-4B78-A55B-0FDEB50F67A5}" type="slidenum">
              <a:rPr lang="tr-TR" smtClean="0"/>
              <a:pPr/>
              <a:t>‹#›</a:t>
            </a:fld>
            <a:endParaRPr lang="tr-T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AA44574-648E-42C3-A0C1-A9CDD9B1974C}" type="datetimeFigureOut">
              <a:rPr lang="tr-TR" smtClean="0"/>
              <a:pPr/>
              <a:t>07.01.2019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EEF2F8-6863-4B78-A55B-0FDEB50F67A5}" type="slidenum">
              <a:rPr lang="tr-TR" smtClean="0"/>
              <a:pPr/>
              <a:t>‹#›</a:t>
            </a:fld>
            <a:endParaRPr lang="tr-T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AAA44574-648E-42C3-A0C1-A9CDD9B1974C}" type="datetimeFigureOut">
              <a:rPr lang="tr-TR" smtClean="0"/>
              <a:pPr/>
              <a:t>07.01.2019</a:t>
            </a:fld>
            <a:endParaRPr lang="tr-TR"/>
          </a:p>
        </p:txBody>
      </p:sp>
      <p:sp>
        <p:nvSpPr>
          <p:cNvPr id="9" name="8 Slayt Numarası Yer Tutucusu"/>
          <p:cNvSpPr>
            <a:spLocks noGrp="1"/>
          </p:cNvSpPr>
          <p:nvPr>
            <p:ph type="sldNum" sz="quarter" idx="15"/>
          </p:nvPr>
        </p:nvSpPr>
        <p:spPr/>
        <p:txBody>
          <a:bodyPr rtlCol="0"/>
          <a:lstStyle/>
          <a:p>
            <a:fld id="{B0EEF2F8-6863-4B78-A55B-0FDEB50F67A5}"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AAA44574-648E-42C3-A0C1-A9CDD9B1974C}" type="datetimeFigureOut">
              <a:rPr lang="tr-TR" smtClean="0"/>
              <a:pPr/>
              <a:t>07.01.2019</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0EEF2F8-6863-4B78-A55B-0FDEB50F67A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AA44574-648E-42C3-A0C1-A9CDD9B1974C}" type="datetimeFigureOut">
              <a:rPr lang="tr-TR" smtClean="0"/>
              <a:pPr/>
              <a:t>07.01.2019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0EEF2F8-6863-4B78-A55B-0FDEB50F67A5}"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AAA44574-648E-42C3-A0C1-A9CDD9B1974C}" type="datetimeFigureOut">
              <a:rPr lang="tr-TR" smtClean="0"/>
              <a:pPr/>
              <a:t>07.01.2019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0EEF2F8-6863-4B78-A55B-0FDEB50F67A5}"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AAA44574-648E-42C3-A0C1-A9CDD9B1974C}" type="datetimeFigureOut">
              <a:rPr lang="tr-TR" smtClean="0"/>
              <a:pPr/>
              <a:t>07.01.2019</a:t>
            </a:fld>
            <a:endParaRPr lang="tr-TR"/>
          </a:p>
        </p:txBody>
      </p:sp>
      <p:sp>
        <p:nvSpPr>
          <p:cNvPr id="7" name="6 Slayt Numarası Yer Tutucusu"/>
          <p:cNvSpPr>
            <a:spLocks noGrp="1"/>
          </p:cNvSpPr>
          <p:nvPr>
            <p:ph type="sldNum" sz="quarter" idx="11"/>
          </p:nvPr>
        </p:nvSpPr>
        <p:spPr/>
        <p:txBody>
          <a:bodyPr rtlCol="0"/>
          <a:lstStyle/>
          <a:p>
            <a:fld id="{B0EEF2F8-6863-4B78-A55B-0FDEB50F67A5}"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AA44574-648E-42C3-A0C1-A9CDD9B1974C}" type="datetimeFigureOut">
              <a:rPr lang="tr-TR" smtClean="0"/>
              <a:pPr/>
              <a:t>07.01.2019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0EEF2F8-6863-4B78-A55B-0FDEB50F67A5}" type="slidenum">
              <a:rPr lang="tr-TR" smtClean="0"/>
              <a:pPr/>
              <a:t>‹#›</a:t>
            </a:fld>
            <a:endParaRPr lang="tr-T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AAA44574-648E-42C3-A0C1-A9CDD9B1974C}" type="datetimeFigureOut">
              <a:rPr lang="tr-TR" smtClean="0"/>
              <a:pPr/>
              <a:t>07.01.2019</a:t>
            </a:fld>
            <a:endParaRPr lang="tr-TR"/>
          </a:p>
        </p:txBody>
      </p:sp>
      <p:sp>
        <p:nvSpPr>
          <p:cNvPr id="22" name="21 Slayt Numarası Yer Tutucusu"/>
          <p:cNvSpPr>
            <a:spLocks noGrp="1"/>
          </p:cNvSpPr>
          <p:nvPr>
            <p:ph type="sldNum" sz="quarter" idx="15"/>
          </p:nvPr>
        </p:nvSpPr>
        <p:spPr/>
        <p:txBody>
          <a:bodyPr rtlCol="0"/>
          <a:lstStyle/>
          <a:p>
            <a:fld id="{B0EEF2F8-6863-4B78-A55B-0FDEB50F67A5}"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AAA44574-648E-42C3-A0C1-A9CDD9B1974C}" type="datetimeFigureOut">
              <a:rPr lang="tr-TR" smtClean="0"/>
              <a:pPr/>
              <a:t>07.01.2019</a:t>
            </a:fld>
            <a:endParaRPr lang="tr-TR"/>
          </a:p>
        </p:txBody>
      </p:sp>
      <p:sp>
        <p:nvSpPr>
          <p:cNvPr id="18" name="17 Slayt Numarası Yer Tutucusu"/>
          <p:cNvSpPr>
            <a:spLocks noGrp="1"/>
          </p:cNvSpPr>
          <p:nvPr>
            <p:ph type="sldNum" sz="quarter" idx="11"/>
          </p:nvPr>
        </p:nvSpPr>
        <p:spPr/>
        <p:txBody>
          <a:bodyPr rtlCol="0"/>
          <a:lstStyle/>
          <a:p>
            <a:fld id="{B0EEF2F8-6863-4B78-A55B-0FDEB50F67A5}"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A44574-648E-42C3-A0C1-A9CDD9B1974C}" type="datetimeFigureOut">
              <a:rPr lang="tr-TR" smtClean="0"/>
              <a:pPr/>
              <a:t>07.01.2019</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0EEF2F8-6863-4B78-A55B-0FDEB50F67A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wipe dir="r"/>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renkimya.com/image/cache/data/116047-500x500.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36912"/>
            <a:ext cx="7858420" cy="3517822"/>
          </a:xfrm>
        </p:spPr>
        <p:txBody>
          <a:bodyPr>
            <a:noAutofit/>
          </a:bodyPr>
          <a:lstStyle/>
          <a:p>
            <a:r>
              <a:rPr lang="tr-TR" sz="6000" b="1" dirty="0" smtClean="0"/>
              <a:t>Kan alma teknikleri ve transferi   </a:t>
            </a:r>
            <a:r>
              <a:rPr lang="tr-TR" sz="1100" b="1" dirty="0" smtClean="0">
                <a:solidFill>
                  <a:schemeClr val="accent3">
                    <a:lumMod val="75000"/>
                  </a:schemeClr>
                </a:solidFill>
              </a:rPr>
              <a:t>BİYOKİMYA SORUMLU LAB.TEK</a:t>
            </a:r>
            <a:br>
              <a:rPr lang="tr-TR" sz="1100" b="1" dirty="0" smtClean="0">
                <a:solidFill>
                  <a:schemeClr val="accent3">
                    <a:lumMod val="75000"/>
                  </a:schemeClr>
                </a:solidFill>
              </a:rPr>
            </a:br>
            <a:r>
              <a:rPr lang="tr-TR" sz="1100" b="1" dirty="0" smtClean="0">
                <a:solidFill>
                  <a:schemeClr val="accent3">
                    <a:lumMod val="75000"/>
                  </a:schemeClr>
                </a:solidFill>
              </a:rPr>
              <a:t>                                                                                                                                            SEYİT ETE</a:t>
            </a:r>
            <a:endParaRPr lang="tr-TR" sz="1100" b="1" dirty="0">
              <a:solidFill>
                <a:schemeClr val="accent3">
                  <a:lumMod val="75000"/>
                </a:schemeClr>
              </a:solidFill>
            </a:endParaRPr>
          </a:p>
        </p:txBody>
      </p:sp>
      <p:pic>
        <p:nvPicPr>
          <p:cNvPr id="4" name="3 Resim" descr="örn.jpg"/>
          <p:cNvPicPr>
            <a:picLocks noChangeAspect="1"/>
          </p:cNvPicPr>
          <p:nvPr/>
        </p:nvPicPr>
        <p:blipFill>
          <a:blip r:embed="rId2" cstate="print"/>
          <a:stretch>
            <a:fillRect/>
          </a:stretch>
        </p:blipFill>
        <p:spPr>
          <a:xfrm>
            <a:off x="1643042" y="0"/>
            <a:ext cx="5357850" cy="3486037"/>
          </a:xfrm>
          <a:prstGeom prst="rect">
            <a:avLst/>
          </a:prstGeom>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32656"/>
            <a:ext cx="7467600" cy="6141296"/>
          </a:xfrm>
        </p:spPr>
        <p:txBody>
          <a:bodyPr/>
          <a:lstStyle/>
          <a:p>
            <a:pPr>
              <a:lnSpc>
                <a:spcPct val="200000"/>
              </a:lnSpc>
              <a:buNone/>
            </a:pPr>
            <a:r>
              <a:rPr lang="tr-TR" dirty="0" smtClean="0"/>
              <a:t>  İdeal olan için, hasta eğer bu pozisyonlarda değil ise oturtulmalı veya yatar pozisyona getirilmelidir.</a:t>
            </a:r>
            <a:br>
              <a:rPr lang="tr-TR" dirty="0" smtClean="0"/>
            </a:br>
            <a:r>
              <a:rPr lang="tr-TR" dirty="0" smtClean="0"/>
              <a:t/>
            </a:r>
            <a:br>
              <a:rPr lang="tr-TR" dirty="0" smtClean="0"/>
            </a:br>
            <a:r>
              <a:rPr lang="tr-TR" dirty="0" smtClean="0"/>
              <a:t> </a:t>
            </a:r>
            <a:r>
              <a:rPr lang="tr-TR" dirty="0" err="1" smtClean="0"/>
              <a:t>Postürel</a:t>
            </a:r>
            <a:r>
              <a:rPr lang="tr-TR" dirty="0" smtClean="0"/>
              <a:t> değişikliklerin en aza indirilmesi için ayaktan hastaların kan almadan önce </a:t>
            </a:r>
            <a:r>
              <a:rPr lang="tr-TR" b="1" dirty="0" smtClean="0">
                <a:solidFill>
                  <a:srgbClr val="7030A0"/>
                </a:solidFill>
              </a:rPr>
              <a:t>15 </a:t>
            </a:r>
            <a:r>
              <a:rPr lang="tr-TR" b="1" dirty="0" err="1" smtClean="0">
                <a:solidFill>
                  <a:srgbClr val="7030A0"/>
                </a:solidFill>
              </a:rPr>
              <a:t>dk</a:t>
            </a:r>
            <a:r>
              <a:rPr lang="tr-TR" b="1" dirty="0" smtClean="0">
                <a:solidFill>
                  <a:srgbClr val="7030A0"/>
                </a:solidFill>
              </a:rPr>
              <a:t> </a:t>
            </a:r>
            <a:r>
              <a:rPr lang="tr-TR" dirty="0" smtClean="0"/>
              <a:t>oturarak beklemesi önerilmelidir</a:t>
            </a:r>
            <a:endParaRPr lang="tr-TR"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solidFill>
                  <a:srgbClr val="C00000"/>
                </a:solidFill>
              </a:rPr>
              <a:t>Turnike Uygulaması ve Zamanı: </a:t>
            </a:r>
            <a:endParaRPr lang="tr-TR" dirty="0">
              <a:solidFill>
                <a:srgbClr val="C00000"/>
              </a:solidFill>
            </a:endParaRPr>
          </a:p>
        </p:txBody>
      </p:sp>
      <p:sp>
        <p:nvSpPr>
          <p:cNvPr id="3" name="2 İçerik Yer Tutucusu"/>
          <p:cNvSpPr>
            <a:spLocks noGrp="1"/>
          </p:cNvSpPr>
          <p:nvPr>
            <p:ph sz="quarter" idx="1"/>
          </p:nvPr>
        </p:nvSpPr>
        <p:spPr/>
        <p:txBody>
          <a:bodyPr>
            <a:normAutofit fontScale="85000" lnSpcReduction="10000"/>
          </a:bodyPr>
          <a:lstStyle/>
          <a:p>
            <a:pPr>
              <a:lnSpc>
                <a:spcPct val="200000"/>
              </a:lnSpc>
            </a:pPr>
            <a:r>
              <a:rPr lang="tr-TR" dirty="0" smtClean="0"/>
              <a:t>Turnike uygulaması kan alınacak bölgenin 7,5 -10 cm üzerinden yapılmalıdır. </a:t>
            </a:r>
          </a:p>
          <a:p>
            <a:pPr>
              <a:lnSpc>
                <a:spcPct val="200000"/>
              </a:lnSpc>
            </a:pPr>
            <a:r>
              <a:rPr lang="tr-TR" dirty="0" smtClean="0"/>
              <a:t>Turnike, 1 </a:t>
            </a:r>
            <a:r>
              <a:rPr lang="tr-TR" dirty="0" err="1" smtClean="0"/>
              <a:t>dk’dan</a:t>
            </a:r>
            <a:r>
              <a:rPr lang="tr-TR" dirty="0" smtClean="0"/>
              <a:t> fazla kalmamalıdır çünkü </a:t>
            </a:r>
            <a:r>
              <a:rPr lang="tr-TR" b="1" dirty="0" smtClean="0">
                <a:solidFill>
                  <a:srgbClr val="7030A0"/>
                </a:solidFill>
              </a:rPr>
              <a:t>1 </a:t>
            </a:r>
            <a:r>
              <a:rPr lang="tr-TR" b="1" dirty="0" err="1" smtClean="0">
                <a:solidFill>
                  <a:srgbClr val="7030A0"/>
                </a:solidFill>
              </a:rPr>
              <a:t>dk’dan</a:t>
            </a:r>
            <a:r>
              <a:rPr lang="tr-TR" b="1" dirty="0" smtClean="0">
                <a:solidFill>
                  <a:srgbClr val="7030A0"/>
                </a:solidFill>
              </a:rPr>
              <a:t> uzun kalması alınacak örneği etkilemeye başlar. </a:t>
            </a:r>
            <a:r>
              <a:rPr lang="tr-TR" dirty="0" smtClean="0"/>
              <a:t>Bununla birlikte, kan ilk tüpe akmaya başladığı zaman, turnike açılmalıdır. Turnikenin daha uzun kalması çeşitli </a:t>
            </a:r>
            <a:r>
              <a:rPr lang="tr-TR" dirty="0" err="1" smtClean="0"/>
              <a:t>analitlerde</a:t>
            </a:r>
            <a:r>
              <a:rPr lang="tr-TR" dirty="0" smtClean="0"/>
              <a:t> yalancı artışa neden olabilir.</a:t>
            </a:r>
            <a:endParaRPr lang="tr-TR"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922114"/>
          </a:xfrm>
          <a:blipFill>
            <a:blip r:embed="rId2" cstate="print"/>
            <a:tile tx="0" ty="0" sx="100000" sy="100000" flip="none" algn="tl"/>
          </a:blipFill>
        </p:spPr>
        <p:txBody>
          <a:bodyPr/>
          <a:lstStyle/>
          <a:p>
            <a:r>
              <a:rPr lang="tr-TR" dirty="0" smtClean="0">
                <a:solidFill>
                  <a:srgbClr val="C00000"/>
                </a:solidFill>
              </a:rPr>
              <a:t>Kan Alma Bölgesinin Hazırlanması:</a:t>
            </a:r>
            <a:endParaRPr lang="tr-TR" dirty="0">
              <a:solidFill>
                <a:srgbClr val="C00000"/>
              </a:solidFill>
            </a:endParaRPr>
          </a:p>
        </p:txBody>
      </p:sp>
      <p:sp>
        <p:nvSpPr>
          <p:cNvPr id="3" name="2 İçerik Yer Tutucusu"/>
          <p:cNvSpPr>
            <a:spLocks noGrp="1"/>
          </p:cNvSpPr>
          <p:nvPr>
            <p:ph sz="quarter" idx="1"/>
          </p:nvPr>
        </p:nvSpPr>
        <p:spPr>
          <a:xfrm>
            <a:off x="457200" y="1196752"/>
            <a:ext cx="7467600" cy="5400600"/>
          </a:xfrm>
        </p:spPr>
        <p:txBody>
          <a:bodyPr>
            <a:noAutofit/>
          </a:bodyPr>
          <a:lstStyle/>
          <a:p>
            <a:pPr>
              <a:lnSpc>
                <a:spcPct val="220000"/>
              </a:lnSpc>
            </a:pPr>
            <a:r>
              <a:rPr lang="tr-TR" sz="1800" dirty="0" smtClean="0"/>
              <a:t>Kan alacak kişi </a:t>
            </a:r>
            <a:r>
              <a:rPr lang="tr-TR" sz="1800" b="1" dirty="0" smtClean="0">
                <a:solidFill>
                  <a:srgbClr val="7030A0"/>
                </a:solidFill>
              </a:rPr>
              <a:t>mutlaka eldiven </a:t>
            </a:r>
            <a:r>
              <a:rPr lang="tr-TR" sz="1800" dirty="0" smtClean="0"/>
              <a:t>kullanmalıdır. Kan alma bölgesi olarak seçilen bölge işlem öncesi mutlaka </a:t>
            </a:r>
            <a:r>
              <a:rPr lang="tr-TR" sz="1800" b="1" dirty="0" err="1" smtClean="0">
                <a:solidFill>
                  <a:srgbClr val="7030A0"/>
                </a:solidFill>
              </a:rPr>
              <a:t>palpe</a:t>
            </a:r>
            <a:r>
              <a:rPr lang="tr-TR" sz="1800" b="1" dirty="0" smtClean="0">
                <a:solidFill>
                  <a:srgbClr val="7030A0"/>
                </a:solidFill>
              </a:rPr>
              <a:t> </a:t>
            </a:r>
            <a:r>
              <a:rPr lang="tr-TR" sz="1800" dirty="0" smtClean="0"/>
              <a:t>edilmelidir. </a:t>
            </a:r>
          </a:p>
          <a:p>
            <a:pPr>
              <a:lnSpc>
                <a:spcPct val="220000"/>
              </a:lnSpc>
            </a:pPr>
            <a:r>
              <a:rPr lang="tr-TR" sz="1800" dirty="0" smtClean="0"/>
              <a:t>Parmak ucuyla </a:t>
            </a:r>
            <a:r>
              <a:rPr lang="tr-TR" sz="1800" dirty="0" err="1" smtClean="0"/>
              <a:t>palpasyon</a:t>
            </a:r>
            <a:r>
              <a:rPr lang="tr-TR" sz="1800" dirty="0" smtClean="0"/>
              <a:t> damarın </a:t>
            </a:r>
            <a:r>
              <a:rPr lang="tr-TR" sz="1800" dirty="0" err="1" smtClean="0"/>
              <a:t>ebatı</a:t>
            </a:r>
            <a:r>
              <a:rPr lang="tr-TR" sz="1800" dirty="0" smtClean="0"/>
              <a:t>, derinliği, uzanış yönü hakkında bilgi verir.</a:t>
            </a:r>
          </a:p>
          <a:p>
            <a:pPr>
              <a:lnSpc>
                <a:spcPct val="220000"/>
              </a:lnSpc>
            </a:pPr>
            <a:r>
              <a:rPr lang="tr-TR" sz="1800" dirty="0" smtClean="0"/>
              <a:t> Kan alınacak bölge, </a:t>
            </a:r>
            <a:r>
              <a:rPr lang="tr-TR" sz="1800" dirty="0" err="1" smtClean="0"/>
              <a:t>palpasyondan</a:t>
            </a:r>
            <a:r>
              <a:rPr lang="tr-TR" sz="1800" dirty="0" smtClean="0"/>
              <a:t> sonra alkol ile temizlenmelidir. Temizleme işlemi, dairesel hareket şeklinde içeriden dışarıya doğru olmalıdır. Daha sonrasında tekrar </a:t>
            </a:r>
            <a:r>
              <a:rPr lang="tr-TR" sz="1800" dirty="0" err="1" smtClean="0"/>
              <a:t>palpe</a:t>
            </a:r>
            <a:r>
              <a:rPr lang="tr-TR" sz="1800" dirty="0" smtClean="0"/>
              <a:t> edilmemelidir. </a:t>
            </a:r>
            <a:endParaRPr lang="tr-TR" sz="18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nSpc>
                <a:spcPct val="200000"/>
              </a:lnSpc>
            </a:pPr>
            <a:r>
              <a:rPr lang="tr-TR" dirty="0" err="1" smtClean="0"/>
              <a:t>Hemolize</a:t>
            </a:r>
            <a:r>
              <a:rPr lang="tr-TR" dirty="0" smtClean="0"/>
              <a:t> sebep olmamak, antisepsi sağlamak ve hastanın canının acımaması için alkolün mutlaka kuruması beklenmelidir. Potasyum, </a:t>
            </a:r>
            <a:r>
              <a:rPr lang="tr-TR" dirty="0" err="1" smtClean="0"/>
              <a:t>laktat</a:t>
            </a:r>
            <a:r>
              <a:rPr lang="tr-TR" dirty="0" smtClean="0"/>
              <a:t> gibi değerlerde yanlış sonuç vermesine neden olabildiği için, </a:t>
            </a:r>
            <a:r>
              <a:rPr lang="tr-TR" sz="3600" dirty="0" err="1" smtClean="0">
                <a:solidFill>
                  <a:srgbClr val="7030A0"/>
                </a:solidFill>
              </a:rPr>
              <a:t>hemoliz</a:t>
            </a:r>
            <a:r>
              <a:rPr lang="tr-TR" dirty="0" smtClean="0"/>
              <a:t> istenmeyen bir durumdur.</a:t>
            </a:r>
          </a:p>
          <a:p>
            <a:endParaRPr lang="tr-T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solidFill>
                  <a:srgbClr val="C00000"/>
                </a:solidFill>
              </a:rPr>
              <a:t>Örnek alımında Tüplerin Sıralaması ve Alınacak Kan Miktarı</a:t>
            </a:r>
            <a:endParaRPr lang="tr-TR" dirty="0">
              <a:solidFill>
                <a:srgbClr val="C00000"/>
              </a:solidFill>
            </a:endParaRPr>
          </a:p>
        </p:txBody>
      </p:sp>
      <p:sp>
        <p:nvSpPr>
          <p:cNvPr id="3" name="2 İçerik Yer Tutucusu"/>
          <p:cNvSpPr>
            <a:spLocks noGrp="1"/>
          </p:cNvSpPr>
          <p:nvPr>
            <p:ph sz="quarter" idx="1"/>
          </p:nvPr>
        </p:nvSpPr>
        <p:spPr/>
        <p:txBody>
          <a:bodyPr>
            <a:normAutofit fontScale="77500" lnSpcReduction="20000"/>
          </a:bodyPr>
          <a:lstStyle/>
          <a:p>
            <a:pPr>
              <a:lnSpc>
                <a:spcPct val="200000"/>
              </a:lnSpc>
            </a:pPr>
            <a:r>
              <a:rPr lang="tr-TR" dirty="0" smtClean="0"/>
              <a:t>Tüplerdeki katkı maddelerinin birbirlerine bulaşması sonucu yanlış test sonuçları çıkabileceğinden, bunu engellemek amaçlı aşağıda belirtilen sıra ile tüplere kan alınmalıdır.</a:t>
            </a:r>
          </a:p>
          <a:p>
            <a:pPr>
              <a:lnSpc>
                <a:spcPct val="200000"/>
              </a:lnSpc>
            </a:pPr>
            <a:r>
              <a:rPr lang="tr-TR" dirty="0" smtClean="0"/>
              <a:t> </a:t>
            </a:r>
            <a:r>
              <a:rPr lang="tr-TR" sz="4000" b="1" dirty="0" smtClean="0">
                <a:solidFill>
                  <a:srgbClr val="FF0000"/>
                </a:solidFill>
              </a:rPr>
              <a:t>Kan kültür şişesi </a:t>
            </a:r>
            <a:r>
              <a:rPr lang="tr-TR" dirty="0" smtClean="0"/>
              <a:t>(Mutlaka ilk sırada yer almalıdır.) Aşağıdaki kan alma sırası plastik tüpler için geçerlidir. Cam tüp kullanıldığında kırmızı kapaklı tüp ilk alınır</a:t>
            </a:r>
            <a:endParaRPr lang="tr-TR"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cf25d22f-5249-40df-85ab-28f86a22f780.jpg"/>
          <p:cNvPicPr>
            <a:picLocks noGrp="1" noChangeAspect="1"/>
          </p:cNvPicPr>
          <p:nvPr>
            <p:ph sz="quarter" idx="1"/>
          </p:nvPr>
        </p:nvPicPr>
        <p:blipFill>
          <a:blip r:embed="rId2" cstate="print"/>
          <a:stretch>
            <a:fillRect/>
          </a:stretch>
        </p:blipFill>
        <p:spPr>
          <a:xfrm>
            <a:off x="642910" y="1571612"/>
            <a:ext cx="7098536" cy="5040124"/>
          </a:xfr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buFont typeface="Wingdings" pitchFamily="2" charset="2"/>
              <a:buChar char="q"/>
            </a:pPr>
            <a:r>
              <a:rPr lang="tr-TR" dirty="0" smtClean="0"/>
              <a:t> İçinde </a:t>
            </a:r>
            <a:r>
              <a:rPr lang="tr-TR" dirty="0" err="1" smtClean="0"/>
              <a:t>antikoagülan</a:t>
            </a:r>
            <a:r>
              <a:rPr lang="tr-TR" dirty="0" smtClean="0"/>
              <a:t> bulunan tüplerin (</a:t>
            </a:r>
            <a:r>
              <a:rPr lang="tr-TR" b="1" dirty="0" smtClean="0">
                <a:solidFill>
                  <a:srgbClr val="7030A0"/>
                </a:solidFill>
              </a:rPr>
              <a:t>mor, mavi, siyah, yeşil, gri kapaklı</a:t>
            </a:r>
            <a:r>
              <a:rPr lang="tr-TR" dirty="0" smtClean="0"/>
              <a:t>) üzerindeki seviye çizgilerine dikkat edilmelidir. Bu çizgiye kadar kan alındıktan sonra tüpler 4-5 kez yavaşça alt üst edilmelidir.</a:t>
            </a:r>
            <a:br>
              <a:rPr lang="tr-TR" dirty="0" smtClean="0"/>
            </a:br>
            <a:r>
              <a:rPr lang="tr-TR" dirty="0" smtClean="0"/>
              <a:t/>
            </a:r>
            <a:br>
              <a:rPr lang="tr-TR" dirty="0" smtClean="0"/>
            </a:br>
            <a:r>
              <a:rPr lang="tr-TR" dirty="0" smtClean="0"/>
              <a:t>Beyaz kapaklı (</a:t>
            </a:r>
            <a:r>
              <a:rPr lang="tr-TR" sz="2800" dirty="0" err="1" smtClean="0">
                <a:solidFill>
                  <a:srgbClr val="7030A0"/>
                </a:solidFill>
              </a:rPr>
              <a:t>hirudinli</a:t>
            </a:r>
            <a:r>
              <a:rPr lang="tr-TR" dirty="0" smtClean="0"/>
              <a:t>) tüplerin </a:t>
            </a:r>
            <a:r>
              <a:rPr lang="tr-TR" dirty="0" err="1" smtClean="0"/>
              <a:t>barkotu</a:t>
            </a:r>
            <a:r>
              <a:rPr lang="tr-TR" dirty="0" smtClean="0"/>
              <a:t> üzerine kanın alındığı saat yazılır. </a:t>
            </a:r>
          </a:p>
          <a:p>
            <a:pPr>
              <a:buNone/>
            </a:pPr>
            <a:endParaRPr lang="tr-TR" dirty="0" smtClean="0"/>
          </a:p>
          <a:p>
            <a:pPr>
              <a:buNone/>
            </a:pPr>
            <a:r>
              <a:rPr lang="tr-TR" dirty="0" smtClean="0"/>
              <a:t> Kırmızı ve sarı kapaklı tüpler için minimum 6-7 </a:t>
            </a:r>
            <a:r>
              <a:rPr lang="tr-TR" dirty="0" err="1" smtClean="0"/>
              <a:t>cc</a:t>
            </a:r>
            <a:r>
              <a:rPr lang="tr-TR" dirty="0" smtClean="0"/>
              <a:t> kan alınmasına dikkat edilmelidir</a:t>
            </a:r>
            <a:endParaRPr lang="tr-TR"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tr-TR" b="1" dirty="0" smtClean="0">
                <a:solidFill>
                  <a:srgbClr val="FF0000"/>
                </a:solidFill>
              </a:rPr>
              <a:t>      KAPİLLER KAN ALINMASI</a:t>
            </a:r>
            <a:endParaRPr lang="tr-TR" b="1" dirty="0">
              <a:solidFill>
                <a:srgbClr val="FF0000"/>
              </a:solidFill>
            </a:endParaRPr>
          </a:p>
        </p:txBody>
      </p:sp>
      <p:sp>
        <p:nvSpPr>
          <p:cNvPr id="3" name="2 İçerik Yer Tutucusu"/>
          <p:cNvSpPr>
            <a:spLocks noGrp="1"/>
          </p:cNvSpPr>
          <p:nvPr>
            <p:ph sz="quarter" idx="1"/>
          </p:nvPr>
        </p:nvSpPr>
        <p:spPr/>
        <p:txBody>
          <a:bodyPr/>
          <a:lstStyle/>
          <a:p>
            <a:pPr>
              <a:lnSpc>
                <a:spcPct val="150000"/>
              </a:lnSpc>
              <a:buNone/>
            </a:pPr>
            <a:r>
              <a:rPr lang="tr-TR" dirty="0" smtClean="0"/>
              <a:t>   Elin 3., 4. veya 5. parmak ucundan </a:t>
            </a:r>
            <a:br>
              <a:rPr lang="tr-TR" dirty="0" smtClean="0"/>
            </a:br>
            <a:r>
              <a:rPr lang="tr-TR" dirty="0" smtClean="0"/>
              <a:t>-Kulak memesinin alt kenarından</a:t>
            </a:r>
            <a:br>
              <a:rPr lang="tr-TR" dirty="0" smtClean="0"/>
            </a:br>
            <a:r>
              <a:rPr lang="tr-TR" dirty="0" smtClean="0"/>
              <a:t> -Bebeklerde topuktan veya ayak baş parmağından</a:t>
            </a:r>
            <a:br>
              <a:rPr lang="tr-TR" dirty="0" smtClean="0"/>
            </a:br>
            <a:r>
              <a:rPr lang="tr-TR" dirty="0" smtClean="0"/>
              <a:t/>
            </a:r>
            <a:br>
              <a:rPr lang="tr-TR" dirty="0" smtClean="0"/>
            </a:br>
            <a:endParaRPr lang="tr-TR" dirty="0"/>
          </a:p>
        </p:txBody>
      </p:sp>
      <p:pic>
        <p:nvPicPr>
          <p:cNvPr id="1026" name="Picture 2" descr="C:\Users\LANŞÜKRAN\Desktop\1_294.jpg"/>
          <p:cNvPicPr>
            <a:picLocks noChangeAspect="1" noChangeArrowheads="1"/>
          </p:cNvPicPr>
          <p:nvPr/>
        </p:nvPicPr>
        <p:blipFill>
          <a:blip r:embed="rId2" cstate="print"/>
          <a:srcRect/>
          <a:stretch>
            <a:fillRect/>
          </a:stretch>
        </p:blipFill>
        <p:spPr bwMode="auto">
          <a:xfrm>
            <a:off x="755576" y="4149080"/>
            <a:ext cx="2800350" cy="2238375"/>
          </a:xfrm>
          <a:prstGeom prst="rect">
            <a:avLst/>
          </a:prstGeom>
          <a:noFill/>
        </p:spPr>
      </p:pic>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lstStyle/>
          <a:p>
            <a:pPr>
              <a:lnSpc>
                <a:spcPct val="200000"/>
              </a:lnSpc>
              <a:buFont typeface="Arial" pitchFamily="34" charset="0"/>
              <a:buChar char="•"/>
            </a:pPr>
            <a:r>
              <a:rPr lang="tr-TR" dirty="0" smtClean="0"/>
              <a:t>   Kan alınacak bölge %70 </a:t>
            </a:r>
            <a:r>
              <a:rPr lang="tr-TR" dirty="0" err="1" smtClean="0"/>
              <a:t>izopropanol</a:t>
            </a:r>
            <a:r>
              <a:rPr lang="tr-TR" dirty="0" smtClean="0"/>
              <a:t> içinde bekletilmiş gazlı bezle temizlenir </a:t>
            </a:r>
            <a:br>
              <a:rPr lang="tr-TR" dirty="0" smtClean="0"/>
            </a:br>
            <a:r>
              <a:rPr lang="tr-TR" dirty="0" smtClean="0"/>
              <a:t>Alkolün tamamen buharlaşması beklenir </a:t>
            </a:r>
            <a:br>
              <a:rPr lang="tr-TR" dirty="0" smtClean="0"/>
            </a:br>
            <a:r>
              <a:rPr lang="tr-TR" dirty="0" err="1" smtClean="0"/>
              <a:t>Lanset</a:t>
            </a:r>
            <a:r>
              <a:rPr lang="tr-TR" dirty="0" smtClean="0"/>
              <a:t> çabuk bir şekilde saplanır.</a:t>
            </a:r>
            <a:br>
              <a:rPr lang="tr-TR" dirty="0" smtClean="0"/>
            </a:br>
            <a:r>
              <a:rPr lang="tr-TR" dirty="0" smtClean="0"/>
              <a:t> Kesinin derinliği 2,5 </a:t>
            </a:r>
            <a:r>
              <a:rPr lang="tr-TR" dirty="0" err="1" smtClean="0"/>
              <a:t>mm’yi</a:t>
            </a:r>
            <a:r>
              <a:rPr lang="tr-TR" dirty="0" smtClean="0"/>
              <a:t> geçmemelidir.</a:t>
            </a:r>
            <a:endParaRPr lang="tr-TR" dirty="0"/>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60648"/>
            <a:ext cx="7467600" cy="6213304"/>
          </a:xfrm>
        </p:spPr>
        <p:txBody>
          <a:bodyPr>
            <a:normAutofit/>
          </a:bodyPr>
          <a:lstStyle/>
          <a:p>
            <a:pPr>
              <a:lnSpc>
                <a:spcPct val="200000"/>
              </a:lnSpc>
              <a:buNone/>
            </a:pPr>
            <a:r>
              <a:rPr lang="tr-TR" dirty="0" smtClean="0"/>
              <a:t>  •Kan akışını uyarmak için parmağa masaj yapılmamalıdır.</a:t>
            </a:r>
            <a:br>
              <a:rPr lang="tr-TR" dirty="0" smtClean="0"/>
            </a:br>
            <a:r>
              <a:rPr lang="tr-TR" dirty="0" smtClean="0"/>
              <a:t> •Kanın ilk damlası silindikten sonra, ardından açığa çıkan damlalar, bastırılmadan nazik bir şekilde uygun tüplere alınır. </a:t>
            </a:r>
            <a:br>
              <a:rPr lang="tr-TR" dirty="0" smtClean="0"/>
            </a:br>
            <a:r>
              <a:rPr lang="tr-TR" dirty="0" smtClean="0"/>
              <a:t>•tüpün içine hava kabarcıklarının girmesi önlenmelidir</a:t>
            </a:r>
            <a:endParaRPr lang="tr-TR"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476672"/>
            <a:ext cx="8064896" cy="5997280"/>
          </a:xfrm>
        </p:spPr>
        <p:txBody>
          <a:bodyPr>
            <a:normAutofit/>
          </a:bodyPr>
          <a:lstStyle/>
          <a:p>
            <a:pPr>
              <a:lnSpc>
                <a:spcPct val="200000"/>
              </a:lnSpc>
            </a:pPr>
            <a:r>
              <a:rPr lang="tr-TR" dirty="0" smtClean="0"/>
              <a:t>Kan testleri, hastaların tüm tedavi süreçlerini etkilemektedir. Bu sebeple sonuçlarının doğruluğu büyük önem taşımaktadır. Test sonuçlarının güvenilirliğini ve doğruluğunu etkileyen pek çok faktör bulunmaktadır. Bu faktörleri; </a:t>
            </a:r>
            <a:r>
              <a:rPr lang="tr-TR" b="1" dirty="0" err="1" smtClean="0">
                <a:solidFill>
                  <a:srgbClr val="7030A0"/>
                </a:solidFill>
              </a:rPr>
              <a:t>preanalitik</a:t>
            </a:r>
            <a:r>
              <a:rPr lang="tr-TR" dirty="0" smtClean="0"/>
              <a:t>, </a:t>
            </a:r>
            <a:r>
              <a:rPr lang="tr-TR" b="1" dirty="0" smtClean="0">
                <a:solidFill>
                  <a:srgbClr val="7030A0"/>
                </a:solidFill>
              </a:rPr>
              <a:t>analitik</a:t>
            </a:r>
            <a:r>
              <a:rPr lang="tr-TR" dirty="0" smtClean="0"/>
              <a:t> ve </a:t>
            </a:r>
            <a:r>
              <a:rPr lang="tr-TR" b="1" dirty="0" smtClean="0">
                <a:solidFill>
                  <a:srgbClr val="7030A0"/>
                </a:solidFill>
              </a:rPr>
              <a:t>post analitik </a:t>
            </a:r>
            <a:r>
              <a:rPr lang="tr-TR" dirty="0" smtClean="0"/>
              <a:t>aşamalar olarak üç başlık altında toplamak mümkündür . </a:t>
            </a:r>
          </a:p>
          <a:p>
            <a:pPr>
              <a:buNone/>
            </a:pPr>
            <a:endParaRPr lang="tr-TR"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04664"/>
            <a:ext cx="7467600" cy="6069288"/>
          </a:xfrm>
        </p:spPr>
        <p:txBody>
          <a:bodyPr/>
          <a:lstStyle/>
          <a:p>
            <a:pPr>
              <a:lnSpc>
                <a:spcPct val="200000"/>
              </a:lnSpc>
              <a:buNone/>
            </a:pPr>
            <a:r>
              <a:rPr lang="tr-TR" dirty="0" smtClean="0"/>
              <a:t>  Yeni doğan taramaları için filtre kağıdına kan alma işleminde filtre kağıdı, büyük bir kan damlasına nazikçe bastırılır. Kan işaretli dairenin içini dolduruncaya kadar kağıda nüfuz etmesi sağlanır. </a:t>
            </a:r>
            <a:endParaRPr lang="tr-TR" dirty="0"/>
          </a:p>
        </p:txBody>
      </p:sp>
      <p:pic>
        <p:nvPicPr>
          <p:cNvPr id="2050" name="Picture 2" descr="C:\Users\LANŞÜKRAN\Desktop\indir.jpg"/>
          <p:cNvPicPr>
            <a:picLocks noChangeAspect="1" noChangeArrowheads="1"/>
          </p:cNvPicPr>
          <p:nvPr/>
        </p:nvPicPr>
        <p:blipFill>
          <a:blip r:embed="rId2" cstate="print"/>
          <a:srcRect/>
          <a:stretch>
            <a:fillRect/>
          </a:stretch>
        </p:blipFill>
        <p:spPr bwMode="auto">
          <a:xfrm>
            <a:off x="0" y="4084638"/>
            <a:ext cx="8676455" cy="2584722"/>
          </a:xfrm>
          <a:prstGeom prst="rect">
            <a:avLst/>
          </a:prstGeom>
          <a:noFill/>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lstStyle/>
          <a:p>
            <a:pPr>
              <a:lnSpc>
                <a:spcPct val="200000"/>
              </a:lnSpc>
              <a:buNone/>
            </a:pPr>
            <a:r>
              <a:rPr lang="tr-TR" dirty="0" smtClean="0"/>
              <a:t>  Emilimin tam olup daireyi doldurduğundan emin olduktan sonra bütün daireler doluncaya kadar işlem tekrarlanır. </a:t>
            </a:r>
            <a:br>
              <a:rPr lang="tr-TR" dirty="0" smtClean="0"/>
            </a:br>
            <a:r>
              <a:rPr lang="tr-TR" dirty="0" smtClean="0"/>
              <a:t>-Filtre kağıdı havada kurutulur.</a:t>
            </a:r>
            <a:br>
              <a:rPr lang="tr-TR" dirty="0" smtClean="0"/>
            </a:br>
            <a:r>
              <a:rPr lang="tr-TR" dirty="0" smtClean="0"/>
              <a:t> Pıhtılaşma olabileceğinden, </a:t>
            </a:r>
            <a:r>
              <a:rPr lang="tr-TR" dirty="0" err="1" smtClean="0"/>
              <a:t>kapiller</a:t>
            </a:r>
            <a:r>
              <a:rPr lang="tr-TR" dirty="0" smtClean="0"/>
              <a:t> tüplerde toplanmış kan filtre kağıdına aktarılmamalıdır</a:t>
            </a:r>
            <a:endParaRPr lang="tr-TR"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b="1" dirty="0" smtClean="0">
                <a:solidFill>
                  <a:srgbClr val="FF0000"/>
                </a:solidFill>
                <a:latin typeface="Arial Black" pitchFamily="34" charset="0"/>
              </a:rPr>
              <a:t>             </a:t>
            </a:r>
            <a:r>
              <a:rPr lang="tr-TR" b="1" dirty="0" err="1" smtClean="0">
                <a:solidFill>
                  <a:srgbClr val="FF0000"/>
                </a:solidFill>
                <a:latin typeface="Arial Black" pitchFamily="34" charset="0"/>
              </a:rPr>
              <a:t>arteriyel</a:t>
            </a:r>
            <a:r>
              <a:rPr lang="tr-TR" b="1" dirty="0" smtClean="0">
                <a:solidFill>
                  <a:srgbClr val="FF0000"/>
                </a:solidFill>
                <a:latin typeface="Arial Black" pitchFamily="34" charset="0"/>
              </a:rPr>
              <a:t> Kan gazı</a:t>
            </a:r>
            <a:endParaRPr lang="tr-TR" b="1" dirty="0">
              <a:solidFill>
                <a:srgbClr val="FF0000"/>
              </a:solidFill>
              <a:latin typeface="Arial Black" pitchFamily="34" charset="0"/>
            </a:endParaRPr>
          </a:p>
        </p:txBody>
      </p:sp>
      <p:sp>
        <p:nvSpPr>
          <p:cNvPr id="3" name="2 İçerik Yer Tutucusu"/>
          <p:cNvSpPr>
            <a:spLocks noGrp="1"/>
          </p:cNvSpPr>
          <p:nvPr>
            <p:ph sz="quarter" idx="1"/>
          </p:nvPr>
        </p:nvSpPr>
        <p:spPr/>
        <p:txBody>
          <a:bodyPr/>
          <a:lstStyle/>
          <a:p>
            <a:r>
              <a:rPr lang="tr-TR" dirty="0" smtClean="0"/>
              <a:t>           </a:t>
            </a:r>
            <a:r>
              <a:rPr lang="tr-TR" b="1" dirty="0" err="1" smtClean="0"/>
              <a:t>Arteriyel</a:t>
            </a:r>
            <a:r>
              <a:rPr lang="tr-TR" b="1" dirty="0" smtClean="0"/>
              <a:t> kan </a:t>
            </a:r>
            <a:r>
              <a:rPr lang="tr-TR" dirty="0" smtClean="0"/>
              <a:t>gazı özellikle acil şartlarda ve hasta takibinde konulan değerli bir testtir. </a:t>
            </a:r>
            <a:r>
              <a:rPr lang="tr-TR" dirty="0" err="1" smtClean="0"/>
              <a:t>Arteriyel</a:t>
            </a:r>
            <a:r>
              <a:rPr lang="tr-TR" dirty="0" smtClean="0"/>
              <a:t> kan gazı için en çok kullanılan atardamarlar sırasıyla </a:t>
            </a:r>
            <a:r>
              <a:rPr lang="tr-TR" b="1" dirty="0" err="1" smtClean="0">
                <a:solidFill>
                  <a:srgbClr val="7030A0"/>
                </a:solidFill>
              </a:rPr>
              <a:t>Radial</a:t>
            </a:r>
            <a:r>
              <a:rPr lang="tr-TR" dirty="0" smtClean="0"/>
              <a:t>, </a:t>
            </a:r>
            <a:r>
              <a:rPr lang="tr-TR" b="1" dirty="0" err="1" smtClean="0">
                <a:solidFill>
                  <a:srgbClr val="7030A0"/>
                </a:solidFill>
              </a:rPr>
              <a:t>brakial</a:t>
            </a:r>
            <a:r>
              <a:rPr lang="tr-TR" dirty="0" smtClean="0">
                <a:solidFill>
                  <a:srgbClr val="7030A0"/>
                </a:solidFill>
              </a:rPr>
              <a:t> </a:t>
            </a:r>
            <a:r>
              <a:rPr lang="tr-TR" dirty="0" smtClean="0"/>
              <a:t>ve </a:t>
            </a:r>
            <a:r>
              <a:rPr lang="tr-TR" b="1" dirty="0" err="1" smtClean="0">
                <a:solidFill>
                  <a:srgbClr val="7030A0"/>
                </a:solidFill>
              </a:rPr>
              <a:t>femoral</a:t>
            </a:r>
            <a:r>
              <a:rPr lang="tr-TR" dirty="0" smtClean="0"/>
              <a:t> arterlerdir.</a:t>
            </a:r>
            <a:br>
              <a:rPr lang="tr-TR" dirty="0" smtClean="0"/>
            </a:br>
            <a:r>
              <a:rPr lang="tr-TR" dirty="0" smtClean="0"/>
              <a:t/>
            </a:r>
            <a:br>
              <a:rPr lang="tr-TR" dirty="0" smtClean="0"/>
            </a:br>
            <a:endParaRPr lang="tr-TR" dirty="0"/>
          </a:p>
        </p:txBody>
      </p:sp>
      <p:pic>
        <p:nvPicPr>
          <p:cNvPr id="1026" name="Picture 2" descr="C:\Users\LANŞÜKRAN\Desktop\images.jpg"/>
          <p:cNvPicPr>
            <a:picLocks noChangeAspect="1" noChangeArrowheads="1"/>
          </p:cNvPicPr>
          <p:nvPr/>
        </p:nvPicPr>
        <p:blipFill>
          <a:blip r:embed="rId3" cstate="print"/>
          <a:srcRect/>
          <a:stretch>
            <a:fillRect/>
          </a:stretch>
        </p:blipFill>
        <p:spPr bwMode="auto">
          <a:xfrm>
            <a:off x="4932040" y="3068960"/>
            <a:ext cx="2981325" cy="3672408"/>
          </a:xfrm>
          <a:prstGeom prst="rect">
            <a:avLst/>
          </a:prstGeom>
          <a:noFill/>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16632"/>
            <a:ext cx="7467600" cy="6357320"/>
          </a:xfrm>
        </p:spPr>
        <p:txBody>
          <a:bodyPr>
            <a:normAutofit fontScale="85000" lnSpcReduction="10000"/>
          </a:bodyPr>
          <a:lstStyle/>
          <a:p>
            <a:pPr>
              <a:lnSpc>
                <a:spcPct val="200000"/>
              </a:lnSpc>
            </a:pPr>
            <a:r>
              <a:rPr lang="tr-TR" b="1" dirty="0" err="1" smtClean="0">
                <a:solidFill>
                  <a:schemeClr val="accent1"/>
                </a:solidFill>
              </a:rPr>
              <a:t>Radial</a:t>
            </a:r>
            <a:r>
              <a:rPr lang="tr-TR" b="1" dirty="0" smtClean="0">
                <a:solidFill>
                  <a:schemeClr val="accent1"/>
                </a:solidFill>
              </a:rPr>
              <a:t> Arter ( Bilek Atardamarı ) </a:t>
            </a:r>
            <a:r>
              <a:rPr lang="tr-TR" dirty="0" smtClean="0"/>
              <a:t>: Özellikle en çok tercih edilen arter gazı alım yeridir. Arterin cilde mesafesi ( 0.6 mm-1,1 </a:t>
            </a:r>
            <a:r>
              <a:rPr lang="tr-TR" dirty="0" err="1" smtClean="0"/>
              <a:t>cm’dir</a:t>
            </a:r>
            <a:r>
              <a:rPr lang="tr-TR" dirty="0" smtClean="0"/>
              <a:t> ). Bu arterin avantajı  kolay şekilde elle hissedilebilmesidir. Bu yüzden artere kolayca girilebilir ve gereksiz yere hastadan kan almak için defalarca iğneyle işlem uygulamak zorunda kalınmaz. En çok tercih edilmesinin bir başka sebebi ise kan alımı sonrası ortaya çıkan kanama bastırılmayla kolayca durdurulabilir</a:t>
            </a:r>
            <a:br>
              <a:rPr lang="tr-TR" dirty="0" smtClean="0"/>
            </a:br>
            <a:r>
              <a:rPr lang="tr-TR" dirty="0" smtClean="0"/>
              <a:t/>
            </a:r>
            <a:br>
              <a:rPr lang="tr-TR" dirty="0" smtClean="0"/>
            </a:br>
            <a:endParaRPr lang="tr-TR" dirty="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normAutofit/>
          </a:bodyPr>
          <a:lstStyle/>
          <a:p>
            <a:pPr>
              <a:lnSpc>
                <a:spcPct val="200000"/>
              </a:lnSpc>
            </a:pPr>
            <a:r>
              <a:rPr lang="tr-TR" b="1" dirty="0" err="1" smtClean="0">
                <a:solidFill>
                  <a:schemeClr val="accent4">
                    <a:lumMod val="75000"/>
                  </a:schemeClr>
                </a:solidFill>
              </a:rPr>
              <a:t>Brakiel</a:t>
            </a:r>
            <a:r>
              <a:rPr lang="tr-TR" b="1" dirty="0" smtClean="0">
                <a:solidFill>
                  <a:schemeClr val="accent4">
                    <a:lumMod val="75000"/>
                  </a:schemeClr>
                </a:solidFill>
              </a:rPr>
              <a:t> Arter ( Kol Atardamarı ) : </a:t>
            </a:r>
            <a:r>
              <a:rPr lang="tr-TR" dirty="0" smtClean="0"/>
              <a:t>2. Sıklıkla en çok tercih edilen bölgedir. </a:t>
            </a:r>
            <a:r>
              <a:rPr lang="tr-TR" dirty="0" err="1" smtClean="0"/>
              <a:t>Radial</a:t>
            </a:r>
            <a:r>
              <a:rPr lang="tr-TR" dirty="0" smtClean="0"/>
              <a:t> arterden kan alınmasına engel durumlarda alınır. Dezavantaj </a:t>
            </a:r>
            <a:r>
              <a:rPr lang="tr-TR" dirty="0" err="1" smtClean="0"/>
              <a:t>radial</a:t>
            </a:r>
            <a:r>
              <a:rPr lang="tr-TR" dirty="0" smtClean="0"/>
              <a:t> artere göre daha derinde olmasıdır, cilt mesafesi ( 0,7 mm – 1.5 cm ) . </a:t>
            </a:r>
            <a:r>
              <a:rPr lang="tr-TR" dirty="0" err="1" smtClean="0"/>
              <a:t>Palpasyonu</a:t>
            </a:r>
            <a:r>
              <a:rPr lang="tr-TR" dirty="0" smtClean="0"/>
              <a:t> ( hissedilmesi ) </a:t>
            </a:r>
            <a:r>
              <a:rPr lang="tr-TR" dirty="0" err="1" smtClean="0"/>
              <a:t>radial</a:t>
            </a:r>
            <a:r>
              <a:rPr lang="tr-TR" dirty="0" smtClean="0"/>
              <a:t> artere göre daha zordur.</a:t>
            </a:r>
            <a:br>
              <a:rPr lang="tr-TR" dirty="0" smtClean="0"/>
            </a:br>
            <a:r>
              <a:rPr lang="tr-TR" dirty="0" smtClean="0"/>
              <a:t/>
            </a:r>
            <a:br>
              <a:rPr lang="tr-TR" dirty="0" smtClean="0"/>
            </a:br>
            <a:endParaRPr lang="tr-TR"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normAutofit fontScale="55000" lnSpcReduction="20000"/>
          </a:bodyPr>
          <a:lstStyle/>
          <a:p>
            <a:pPr>
              <a:lnSpc>
                <a:spcPct val="200000"/>
              </a:lnSpc>
            </a:pPr>
            <a:r>
              <a:rPr lang="tr-TR" sz="4500" b="1" dirty="0" err="1" smtClean="0">
                <a:solidFill>
                  <a:schemeClr val="accent1"/>
                </a:solidFill>
              </a:rPr>
              <a:t>Femorel</a:t>
            </a:r>
            <a:r>
              <a:rPr lang="tr-TR" sz="4500" b="1" dirty="0" smtClean="0">
                <a:solidFill>
                  <a:schemeClr val="accent1"/>
                </a:solidFill>
              </a:rPr>
              <a:t> Arter ( Kasık Atardamarı ) </a:t>
            </a:r>
            <a:r>
              <a:rPr lang="tr-TR" sz="4500" dirty="0" smtClean="0"/>
              <a:t>: </a:t>
            </a:r>
            <a:r>
              <a:rPr lang="tr-TR" sz="2900" dirty="0" smtClean="0"/>
              <a:t>3. Sırada arter kan gazı alma yeridir. </a:t>
            </a:r>
            <a:r>
              <a:rPr lang="tr-TR" sz="2900" dirty="0" err="1" smtClean="0"/>
              <a:t>Radial</a:t>
            </a:r>
            <a:r>
              <a:rPr lang="tr-TR" sz="2900" dirty="0" smtClean="0"/>
              <a:t> ve </a:t>
            </a:r>
            <a:r>
              <a:rPr lang="tr-TR" sz="2900" dirty="0" err="1" smtClean="0"/>
              <a:t>brakiel</a:t>
            </a:r>
            <a:r>
              <a:rPr lang="tr-TR" sz="2900" dirty="0" smtClean="0"/>
              <a:t> arterden kan alınmasının mümkün olmadığı durumlarda tercih edilir. </a:t>
            </a:r>
            <a:r>
              <a:rPr lang="tr-TR" sz="2900" dirty="0" err="1" smtClean="0"/>
              <a:t>Femoral</a:t>
            </a:r>
            <a:r>
              <a:rPr lang="tr-TR" sz="2900" dirty="0" smtClean="0"/>
              <a:t> arter ( kasık arteri ) 3 arterin arasında en derinde olanıdır (  2 cm – 4cm ). </a:t>
            </a:r>
            <a:r>
              <a:rPr lang="tr-TR" sz="2900" dirty="0" err="1" smtClean="0"/>
              <a:t>Femoral</a:t>
            </a:r>
            <a:r>
              <a:rPr lang="tr-TR" sz="2900" dirty="0" smtClean="0"/>
              <a:t> arter, </a:t>
            </a:r>
            <a:r>
              <a:rPr lang="tr-TR" sz="2900" dirty="0" err="1" smtClean="0"/>
              <a:t>femoral</a:t>
            </a:r>
            <a:r>
              <a:rPr lang="tr-TR" sz="2900" dirty="0" smtClean="0"/>
              <a:t> </a:t>
            </a:r>
            <a:r>
              <a:rPr lang="tr-TR" sz="2900" dirty="0" err="1" smtClean="0"/>
              <a:t>ven</a:t>
            </a:r>
            <a:r>
              <a:rPr lang="tr-TR" sz="2900" dirty="0" smtClean="0"/>
              <a:t> ve </a:t>
            </a:r>
            <a:r>
              <a:rPr lang="tr-TR" sz="2900" dirty="0" err="1" smtClean="0"/>
              <a:t>femoral</a:t>
            </a:r>
            <a:r>
              <a:rPr lang="tr-TR" sz="2900" dirty="0" smtClean="0"/>
              <a:t> sinir ile </a:t>
            </a:r>
            <a:r>
              <a:rPr lang="tr-TR" sz="2900" dirty="0" err="1" smtClean="0"/>
              <a:t>yanyana</a:t>
            </a:r>
            <a:r>
              <a:rPr lang="tr-TR" sz="2900" dirty="0" smtClean="0"/>
              <a:t> seyreder, yanlışlıkla </a:t>
            </a:r>
            <a:r>
              <a:rPr lang="tr-TR" sz="2900" dirty="0" err="1" smtClean="0"/>
              <a:t>femoral</a:t>
            </a:r>
            <a:r>
              <a:rPr lang="tr-TR" sz="2900" dirty="0" smtClean="0"/>
              <a:t> </a:t>
            </a:r>
            <a:r>
              <a:rPr lang="tr-TR" sz="2900" dirty="0" err="1" smtClean="0"/>
              <a:t>ven’e</a:t>
            </a:r>
            <a:r>
              <a:rPr lang="tr-TR" sz="2900" dirty="0" smtClean="0"/>
              <a:t> girilmesi alınan kan gazındaki değerlerin yanlış bulunmasına neden olacaktır. Aynı zamanda </a:t>
            </a:r>
            <a:r>
              <a:rPr lang="tr-TR" sz="2900" dirty="0" err="1" smtClean="0"/>
              <a:t>femoral</a:t>
            </a:r>
            <a:r>
              <a:rPr lang="tr-TR" sz="2900" dirty="0" smtClean="0"/>
              <a:t> sinirlerin iğneyle tahrip edilmesi hastanın yürüme işlevlerini bozabilir. Bu yüzden </a:t>
            </a:r>
            <a:r>
              <a:rPr lang="tr-TR" sz="2900" dirty="0" err="1" smtClean="0"/>
              <a:t>femorel</a:t>
            </a:r>
            <a:r>
              <a:rPr lang="tr-TR" sz="2900" dirty="0" smtClean="0"/>
              <a:t> arterden kan almak tabiri caizse usta işidir ve çok dikkatli yapılması gereken bir işlemdir.</a:t>
            </a:r>
            <a:r>
              <a:rPr lang="tr-TR" dirty="0" smtClean="0"/>
              <a:t/>
            </a:r>
            <a:br>
              <a:rPr lang="tr-TR" dirty="0" smtClean="0"/>
            </a:br>
            <a:r>
              <a:rPr lang="tr-TR" dirty="0" smtClean="0"/>
              <a:t/>
            </a:r>
            <a:br>
              <a:rPr lang="tr-TR" dirty="0" smtClean="0"/>
            </a:br>
            <a:endParaRPr lang="tr-TR"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340768"/>
            <a:ext cx="7467600" cy="5257800"/>
          </a:xfrm>
        </p:spPr>
        <p:txBody>
          <a:bodyPr>
            <a:noAutofit/>
          </a:bodyPr>
          <a:lstStyle/>
          <a:p>
            <a:pPr>
              <a:lnSpc>
                <a:spcPct val="200000"/>
              </a:lnSpc>
              <a:buNone/>
            </a:pPr>
            <a:r>
              <a:rPr lang="tr-TR" sz="1800" dirty="0" smtClean="0"/>
              <a:t>    1-) Cilt temizliğinde kullanılacak olan </a:t>
            </a:r>
            <a:r>
              <a:rPr lang="tr-TR" sz="1800" dirty="0" err="1" smtClean="0"/>
              <a:t>batikon</a:t>
            </a:r>
            <a:r>
              <a:rPr lang="tr-TR" sz="1800" dirty="0" smtClean="0"/>
              <a:t> ( potasyum iyodür ) yada alkol gibi bir dezenfektan.</a:t>
            </a:r>
            <a:br>
              <a:rPr lang="tr-TR" sz="1800" dirty="0" smtClean="0"/>
            </a:br>
            <a:r>
              <a:rPr lang="tr-TR" sz="1800" dirty="0" smtClean="0"/>
              <a:t> 2-) Bölgenin uyuşturulması ( anestezisi ) amacıyla %0.5-%1 ‘</a:t>
            </a:r>
            <a:r>
              <a:rPr lang="tr-TR" sz="1800" dirty="0" err="1" smtClean="0"/>
              <a:t>lik</a:t>
            </a:r>
            <a:r>
              <a:rPr lang="tr-TR" sz="1800" dirty="0" smtClean="0"/>
              <a:t> </a:t>
            </a:r>
            <a:r>
              <a:rPr lang="tr-TR" sz="1800" dirty="0" err="1" smtClean="0"/>
              <a:t>lidokain</a:t>
            </a:r>
            <a:r>
              <a:rPr lang="tr-TR" sz="1800" dirty="0" smtClean="0"/>
              <a:t> ( yerel </a:t>
            </a:r>
            <a:r>
              <a:rPr lang="tr-TR" sz="1800" dirty="0" err="1" smtClean="0"/>
              <a:t>anestezik</a:t>
            </a:r>
            <a:r>
              <a:rPr lang="tr-TR" sz="1800" dirty="0" smtClean="0"/>
              <a:t> ). 3-) </a:t>
            </a:r>
            <a:r>
              <a:rPr lang="tr-TR" sz="1800" dirty="0" err="1" smtClean="0"/>
              <a:t>Heparinize</a:t>
            </a:r>
            <a:r>
              <a:rPr lang="tr-TR" sz="1800" dirty="0" smtClean="0"/>
              <a:t> edilmiş </a:t>
            </a:r>
            <a:r>
              <a:rPr lang="tr-TR" sz="1800" dirty="0" err="1" smtClean="0"/>
              <a:t>injektör</a:t>
            </a:r>
            <a:r>
              <a:rPr lang="tr-TR" sz="1800" dirty="0" smtClean="0"/>
              <a:t>. </a:t>
            </a:r>
            <a:br>
              <a:rPr lang="tr-TR" sz="1800" dirty="0" smtClean="0"/>
            </a:br>
            <a:r>
              <a:rPr lang="tr-TR" sz="1800" dirty="0" smtClean="0"/>
              <a:t>4-) Steril gazlı bez.</a:t>
            </a:r>
            <a:br>
              <a:rPr lang="tr-TR" sz="1800" dirty="0" smtClean="0"/>
            </a:br>
            <a:r>
              <a:rPr lang="tr-TR" sz="1800" dirty="0" smtClean="0"/>
              <a:t> 5-) Uzun mesafeli taşıma işlemi yapılacaksa ( 5 </a:t>
            </a:r>
            <a:r>
              <a:rPr lang="tr-TR" sz="1800" dirty="0" err="1" smtClean="0"/>
              <a:t>dk</a:t>
            </a:r>
            <a:r>
              <a:rPr lang="tr-TR" sz="1800" dirty="0" smtClean="0"/>
              <a:t> ve uzun süre ) soğutucu olarak buz. </a:t>
            </a:r>
            <a:br>
              <a:rPr lang="tr-TR" sz="1800" dirty="0" smtClean="0"/>
            </a:br>
            <a:r>
              <a:rPr lang="tr-TR" sz="1800" dirty="0" smtClean="0"/>
              <a:t>6-) Hasta kanıyla temasın engellenmesi için eldiven .</a:t>
            </a:r>
            <a:br>
              <a:rPr lang="tr-TR" sz="1800" dirty="0" smtClean="0"/>
            </a:br>
            <a:r>
              <a:rPr lang="tr-TR" sz="1800" dirty="0" smtClean="0"/>
              <a:t/>
            </a:r>
            <a:br>
              <a:rPr lang="tr-TR" sz="1800" dirty="0" smtClean="0"/>
            </a:br>
            <a:endParaRPr lang="tr-TR" sz="1800" dirty="0"/>
          </a:p>
        </p:txBody>
      </p:sp>
      <p:sp>
        <p:nvSpPr>
          <p:cNvPr id="4" name="3 Başlık"/>
          <p:cNvSpPr>
            <a:spLocks noGrp="1"/>
          </p:cNvSpPr>
          <p:nvPr>
            <p:ph type="title"/>
          </p:nvPr>
        </p:nvSpPr>
        <p:spPr>
          <a:blipFill>
            <a:blip r:embed="rId2" cstate="print"/>
            <a:tile tx="0" ty="0" sx="100000" sy="100000" flip="none" algn="tl"/>
          </a:blipFill>
        </p:spPr>
        <p:txBody>
          <a:bodyPr/>
          <a:lstStyle/>
          <a:p>
            <a:r>
              <a:rPr lang="tr-TR" b="1" dirty="0" smtClean="0">
                <a:solidFill>
                  <a:schemeClr val="accent3"/>
                </a:solidFill>
              </a:rPr>
              <a:t>Kan gazı almak için gerekli ekipmanlar nelerdir?</a:t>
            </a:r>
            <a:endParaRPr lang="tr-TR" b="1" dirty="0">
              <a:solidFill>
                <a:schemeClr val="accent3"/>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rterial-kan-gazı-02.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solidFill>
                  <a:srgbClr val="FF0000"/>
                </a:solidFill>
              </a:rPr>
              <a:t>KAN KÜLTÜRÜ TALİMATI</a:t>
            </a:r>
            <a:endParaRPr lang="tr-TR" dirty="0">
              <a:solidFill>
                <a:srgbClr val="FF0000"/>
              </a:solidFill>
            </a:endParaRPr>
          </a:p>
        </p:txBody>
      </p:sp>
      <p:sp>
        <p:nvSpPr>
          <p:cNvPr id="3" name="2 İçerik Yer Tutucusu"/>
          <p:cNvSpPr>
            <a:spLocks noGrp="1"/>
          </p:cNvSpPr>
          <p:nvPr>
            <p:ph sz="quarter" idx="1"/>
          </p:nvPr>
        </p:nvSpPr>
        <p:spPr/>
        <p:txBody>
          <a:bodyPr>
            <a:normAutofit fontScale="77500" lnSpcReduction="20000"/>
          </a:bodyPr>
          <a:lstStyle/>
          <a:p>
            <a:pPr>
              <a:lnSpc>
                <a:spcPct val="200000"/>
              </a:lnSpc>
              <a:buNone/>
            </a:pPr>
            <a:r>
              <a:rPr lang="tr-TR" dirty="0" smtClean="0"/>
              <a:t>1. Kan kültürü alınan hastada, en uygun zaman kan beklenen ateş yükselmesinden hemen önce ya da ateş yükselmeye başladığı zaman alınmalıdır. </a:t>
            </a:r>
            <a:br>
              <a:rPr lang="tr-TR" dirty="0" smtClean="0"/>
            </a:br>
            <a:r>
              <a:rPr lang="tr-TR" dirty="0" smtClean="0"/>
              <a:t/>
            </a:r>
            <a:br>
              <a:rPr lang="tr-TR" dirty="0" smtClean="0"/>
            </a:br>
            <a:r>
              <a:rPr lang="tr-TR" dirty="0" smtClean="0"/>
              <a:t>2. Verilen antibiyotikler mikroorganizmaların üremesini </a:t>
            </a:r>
            <a:r>
              <a:rPr lang="tr-TR" dirty="0" err="1" smtClean="0"/>
              <a:t>inhibe</a:t>
            </a:r>
            <a:r>
              <a:rPr lang="tr-TR" dirty="0" smtClean="0"/>
              <a:t> edeceğinden, kan kültürü mümkün olduğunca </a:t>
            </a:r>
            <a:r>
              <a:rPr lang="tr-TR" dirty="0" err="1" smtClean="0"/>
              <a:t>antimikrobiyal</a:t>
            </a:r>
            <a:r>
              <a:rPr lang="tr-TR" dirty="0" smtClean="0"/>
              <a:t> tedaviye başlamadan önce alınmalıdır. Eğer hasta antibiyotik kullanıyor ise son antibiyotik yapılmadan hemen önce kültür için kan alınmalıdır. </a:t>
            </a:r>
            <a:endParaRPr lang="tr-TR" dirty="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n-kultur-siseleri.jpg"/>
          <p:cNvPicPr>
            <a:picLocks noGrp="1" noChangeAspect="1"/>
          </p:cNvPicPr>
          <p:nvPr>
            <p:ph sz="quarter" idx="1"/>
          </p:nvPr>
        </p:nvPicPr>
        <p:blipFill>
          <a:blip r:embed="rId2" cstate="print"/>
          <a:stretch>
            <a:fillRect/>
          </a:stretch>
        </p:blipFill>
        <p:spPr>
          <a:xfrm>
            <a:off x="395536" y="476672"/>
            <a:ext cx="7285721" cy="6170646"/>
          </a:xfr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32656"/>
            <a:ext cx="7467600" cy="6141296"/>
          </a:xfrm>
        </p:spPr>
        <p:txBody>
          <a:bodyPr>
            <a:normAutofit/>
          </a:bodyPr>
          <a:lstStyle/>
          <a:p>
            <a:pPr>
              <a:lnSpc>
                <a:spcPct val="200000"/>
              </a:lnSpc>
            </a:pPr>
            <a:r>
              <a:rPr lang="tr-TR" dirty="0" smtClean="0"/>
              <a:t>Kan testi sonuçlarını etkileyen hataların %68’i </a:t>
            </a:r>
            <a:r>
              <a:rPr lang="tr-TR" dirty="0" err="1" smtClean="0"/>
              <a:t>preanalitik</a:t>
            </a:r>
            <a:r>
              <a:rPr lang="tr-TR" dirty="0" smtClean="0"/>
              <a:t> (analiz öncesi) aşamada yapılan işlemlerden kaynaklanmaktadır. Bu yazıdaki odak noktamız,doğru teşhis ve tedavi açısından oldukça önemli olduğu için ve kan örneklerinin kalitesini etkilediği için </a:t>
            </a:r>
            <a:r>
              <a:rPr lang="tr-TR" sz="3900" b="1" dirty="0" err="1" smtClean="0">
                <a:solidFill>
                  <a:srgbClr val="7030A0"/>
                </a:solidFill>
              </a:rPr>
              <a:t>preanalitik</a:t>
            </a:r>
            <a:r>
              <a:rPr lang="tr-TR" dirty="0" smtClean="0"/>
              <a:t> aşama olacaktır.</a:t>
            </a:r>
            <a:endParaRPr lang="tr-TR"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404664"/>
            <a:ext cx="7467600" cy="6264696"/>
          </a:xfrm>
        </p:spPr>
        <p:txBody>
          <a:bodyPr>
            <a:normAutofit/>
          </a:bodyPr>
          <a:lstStyle/>
          <a:p>
            <a:pPr>
              <a:lnSpc>
                <a:spcPct val="200000"/>
              </a:lnSpc>
              <a:buNone/>
            </a:pPr>
            <a:r>
              <a:rPr lang="tr-TR" dirty="0" smtClean="0"/>
              <a:t>  3. Kan kültürü, seriler şeklinde alınmalıdır. Ateşi yüksek olan hastadan 2-3 seri kan kültürü alınması tercih edilmelidir. </a:t>
            </a:r>
            <a:br>
              <a:rPr lang="tr-TR" dirty="0" smtClean="0"/>
            </a:br>
            <a:r>
              <a:rPr lang="tr-TR" dirty="0" smtClean="0"/>
              <a:t>4. İki kan örneği arasında yarım saat fark olmalıdır. </a:t>
            </a:r>
            <a:br>
              <a:rPr lang="tr-TR" dirty="0" smtClean="0"/>
            </a:br>
            <a:r>
              <a:rPr lang="tr-TR" dirty="0" smtClean="0"/>
              <a:t>5.Kan kültür için </a:t>
            </a:r>
            <a:r>
              <a:rPr lang="tr-TR" dirty="0" err="1" smtClean="0"/>
              <a:t>venöz</a:t>
            </a:r>
            <a:r>
              <a:rPr lang="tr-TR" dirty="0" smtClean="0"/>
              <a:t> veya </a:t>
            </a:r>
            <a:r>
              <a:rPr lang="tr-TR" dirty="0" err="1" smtClean="0"/>
              <a:t>arteriyel</a:t>
            </a:r>
            <a:r>
              <a:rPr lang="tr-TR" dirty="0" smtClean="0"/>
              <a:t> kan kullanılabilir. Daha kolay olduğu için</a:t>
            </a:r>
            <a:r>
              <a:rPr lang="tr-TR" b="1" dirty="0" smtClean="0">
                <a:solidFill>
                  <a:srgbClr val="7030A0"/>
                </a:solidFill>
              </a:rPr>
              <a:t> </a:t>
            </a:r>
            <a:r>
              <a:rPr lang="tr-TR" b="1" dirty="0" err="1" smtClean="0">
                <a:solidFill>
                  <a:srgbClr val="7030A0"/>
                </a:solidFill>
              </a:rPr>
              <a:t>periferal</a:t>
            </a:r>
            <a:r>
              <a:rPr lang="tr-TR" b="1" dirty="0" smtClean="0">
                <a:solidFill>
                  <a:srgbClr val="7030A0"/>
                </a:solidFill>
              </a:rPr>
              <a:t> </a:t>
            </a:r>
            <a:r>
              <a:rPr lang="tr-TR" b="1" dirty="0" err="1" smtClean="0">
                <a:solidFill>
                  <a:srgbClr val="7030A0"/>
                </a:solidFill>
              </a:rPr>
              <a:t>venler</a:t>
            </a:r>
            <a:r>
              <a:rPr lang="tr-TR" dirty="0" smtClean="0"/>
              <a:t> tercih edilir. </a:t>
            </a:r>
            <a:endParaRPr lang="tr-TR"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548680"/>
            <a:ext cx="7467600" cy="6120680"/>
          </a:xfrm>
        </p:spPr>
        <p:txBody>
          <a:bodyPr>
            <a:normAutofit fontScale="92500"/>
          </a:bodyPr>
          <a:lstStyle/>
          <a:p>
            <a:pPr>
              <a:lnSpc>
                <a:spcPct val="200000"/>
              </a:lnSpc>
              <a:buNone/>
            </a:pPr>
            <a:r>
              <a:rPr lang="tr-TR" dirty="0" smtClean="0"/>
              <a:t>  6. Kan kültürü örneği alınacak </a:t>
            </a:r>
            <a:r>
              <a:rPr lang="tr-TR" dirty="0" err="1" smtClean="0"/>
              <a:t>venin</a:t>
            </a:r>
            <a:r>
              <a:rPr lang="tr-TR" dirty="0" smtClean="0"/>
              <a:t> periferinde </a:t>
            </a:r>
            <a:r>
              <a:rPr lang="tr-TR" dirty="0" err="1" smtClean="0"/>
              <a:t>kateter</a:t>
            </a:r>
            <a:r>
              <a:rPr lang="tr-TR" dirty="0" smtClean="0"/>
              <a:t> olmamalıdır.</a:t>
            </a:r>
            <a:br>
              <a:rPr lang="tr-TR" dirty="0" smtClean="0"/>
            </a:br>
            <a:r>
              <a:rPr lang="tr-TR" dirty="0" smtClean="0"/>
              <a:t> 7.Takılmış olan </a:t>
            </a:r>
            <a:r>
              <a:rPr lang="tr-TR" dirty="0" err="1" smtClean="0"/>
              <a:t>kateterlerden</a:t>
            </a:r>
            <a:r>
              <a:rPr lang="tr-TR" dirty="0" smtClean="0"/>
              <a:t> kültür örneği alınmaz. </a:t>
            </a:r>
            <a:r>
              <a:rPr lang="tr-TR" dirty="0" err="1" smtClean="0"/>
              <a:t>Kateter</a:t>
            </a:r>
            <a:r>
              <a:rPr lang="tr-TR" dirty="0" smtClean="0"/>
              <a:t> </a:t>
            </a:r>
            <a:r>
              <a:rPr lang="tr-TR" dirty="0" err="1" smtClean="0"/>
              <a:t>infeksiyonu</a:t>
            </a:r>
            <a:r>
              <a:rPr lang="tr-TR" dirty="0" smtClean="0"/>
              <a:t> düşünülüyorsa, bir örnek </a:t>
            </a:r>
            <a:r>
              <a:rPr lang="tr-TR" dirty="0" err="1" smtClean="0"/>
              <a:t>kateter</a:t>
            </a:r>
            <a:r>
              <a:rPr lang="tr-TR" dirty="0" smtClean="0"/>
              <a:t> lümeninden, iki örnek </a:t>
            </a:r>
            <a:r>
              <a:rPr lang="tr-TR" dirty="0" err="1" smtClean="0"/>
              <a:t>periferik</a:t>
            </a:r>
            <a:r>
              <a:rPr lang="tr-TR" dirty="0" smtClean="0"/>
              <a:t> </a:t>
            </a:r>
            <a:r>
              <a:rPr lang="tr-TR" dirty="0" err="1" smtClean="0"/>
              <a:t>venlerden</a:t>
            </a:r>
            <a:r>
              <a:rPr lang="tr-TR" dirty="0" smtClean="0"/>
              <a:t> alınabilir. </a:t>
            </a:r>
            <a:br>
              <a:rPr lang="tr-TR" dirty="0" smtClean="0"/>
            </a:br>
            <a:r>
              <a:rPr lang="tr-TR" dirty="0" smtClean="0"/>
              <a:t>8.Erişkinlerde 10 ml, </a:t>
            </a:r>
            <a:r>
              <a:rPr lang="tr-TR" dirty="0" err="1" smtClean="0"/>
              <a:t>yenidoğanda</a:t>
            </a:r>
            <a:r>
              <a:rPr lang="tr-TR" dirty="0" smtClean="0"/>
              <a:t> 1-2 ml, süt çocuklarında 2-3 ml, okul çağı çocuklarında 3-5 ml kan alınması yeterlidir.</a:t>
            </a:r>
            <a:endParaRPr lang="tr-TR" dirty="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normAutofit fontScale="92500"/>
          </a:bodyPr>
          <a:lstStyle/>
          <a:p>
            <a:pPr>
              <a:lnSpc>
                <a:spcPct val="200000"/>
              </a:lnSpc>
              <a:buNone/>
            </a:pPr>
            <a:r>
              <a:rPr lang="tr-TR" dirty="0" smtClean="0"/>
              <a:t>   9. Kan alınacak bölgenin önce alkol ile silinir (30 sn), sonra </a:t>
            </a:r>
            <a:r>
              <a:rPr lang="tr-TR" dirty="0" err="1" smtClean="0"/>
              <a:t>povidon</a:t>
            </a:r>
            <a:r>
              <a:rPr lang="tr-TR" dirty="0" smtClean="0"/>
              <a:t>-iyot solüsyonu ile cilt (1-3 dakika temas etmesi beklenir) silinir.</a:t>
            </a:r>
            <a:br>
              <a:rPr lang="tr-TR" dirty="0" smtClean="0"/>
            </a:br>
            <a:r>
              <a:rPr lang="tr-TR" dirty="0" smtClean="0"/>
              <a:t> 10. Kan alınacak bölge merkezden başlayıp çevreye doğru dairesel hareketlerle ya da yukardan aşağıya doğru antiseptik solüsyonla ile silinmelidir. </a:t>
            </a:r>
            <a:br>
              <a:rPr lang="tr-TR" dirty="0" smtClean="0"/>
            </a:br>
            <a:r>
              <a:rPr lang="tr-TR" dirty="0" smtClean="0"/>
              <a:t>11. Cilt dezenfekte edildikten sonra damar </a:t>
            </a:r>
            <a:r>
              <a:rPr lang="tr-TR" dirty="0" err="1" smtClean="0"/>
              <a:t>palpe</a:t>
            </a:r>
            <a:r>
              <a:rPr lang="tr-TR" dirty="0" smtClean="0"/>
              <a:t> edilmemeli. Eğer damar </a:t>
            </a:r>
            <a:r>
              <a:rPr lang="tr-TR" dirty="0" err="1" smtClean="0"/>
              <a:t>palpe</a:t>
            </a:r>
            <a:r>
              <a:rPr lang="tr-TR" dirty="0" smtClean="0"/>
              <a:t> edilecekse </a:t>
            </a:r>
            <a:r>
              <a:rPr lang="tr-TR" dirty="0" err="1" smtClean="0"/>
              <a:t>palpe</a:t>
            </a:r>
            <a:r>
              <a:rPr lang="tr-TR" dirty="0" smtClean="0"/>
              <a:t> eden parmak </a:t>
            </a:r>
            <a:r>
              <a:rPr lang="tr-TR" b="1" dirty="0" err="1" smtClean="0">
                <a:solidFill>
                  <a:srgbClr val="7030A0"/>
                </a:solidFill>
              </a:rPr>
              <a:t>povidoniyot</a:t>
            </a:r>
            <a:r>
              <a:rPr lang="tr-TR" dirty="0" smtClean="0"/>
              <a:t> solüsyonu ile silinmelidir.</a:t>
            </a:r>
            <a:endParaRPr lang="tr-TR" dirty="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88640"/>
            <a:ext cx="7467600" cy="6669360"/>
          </a:xfrm>
        </p:spPr>
        <p:txBody>
          <a:bodyPr/>
          <a:lstStyle/>
          <a:p>
            <a:pPr>
              <a:lnSpc>
                <a:spcPct val="200000"/>
              </a:lnSpc>
            </a:pPr>
            <a:r>
              <a:rPr lang="tr-TR" dirty="0" smtClean="0"/>
              <a:t>12. Kan </a:t>
            </a:r>
            <a:r>
              <a:rPr lang="tr-TR" dirty="0" err="1" smtClean="0"/>
              <a:t>besiyeri</a:t>
            </a:r>
            <a:r>
              <a:rPr lang="tr-TR" dirty="0" smtClean="0"/>
              <a:t> kapağı </a:t>
            </a:r>
            <a:r>
              <a:rPr lang="tr-TR" dirty="0" err="1" smtClean="0"/>
              <a:t>kontaminasyonu</a:t>
            </a:r>
            <a:r>
              <a:rPr lang="tr-TR" dirty="0" smtClean="0"/>
              <a:t> önlemek için iç kısmına dokunmadan yavaşça açılır. İç kısma dokunulursa lastik bölüm %70 alkolle silinir ve kuruması beklenir. 13.</a:t>
            </a:r>
            <a:r>
              <a:rPr lang="tr-TR" dirty="0" err="1" smtClean="0"/>
              <a:t>Besiyerinin</a:t>
            </a:r>
            <a:r>
              <a:rPr lang="tr-TR" dirty="0" smtClean="0"/>
              <a:t> </a:t>
            </a:r>
            <a:r>
              <a:rPr lang="tr-TR" dirty="0" err="1" smtClean="0"/>
              <a:t>kontaminasyonunu</a:t>
            </a:r>
            <a:r>
              <a:rPr lang="tr-TR" dirty="0" smtClean="0"/>
              <a:t> önlemek için enjektörün iğnesi değiştirilir.</a:t>
            </a:r>
            <a:endParaRPr lang="tr-TR" dirty="0"/>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lstStyle/>
          <a:p>
            <a:pPr>
              <a:lnSpc>
                <a:spcPct val="200000"/>
              </a:lnSpc>
              <a:buNone/>
            </a:pPr>
            <a:r>
              <a:rPr lang="tr-TR" dirty="0" smtClean="0"/>
              <a:t>  14.İğne kültür şişesinin platin kapağına dik olarak batırılır, iğnenin ucu </a:t>
            </a:r>
            <a:r>
              <a:rPr lang="tr-TR" dirty="0" err="1" smtClean="0"/>
              <a:t>besiyeri</a:t>
            </a:r>
            <a:r>
              <a:rPr lang="tr-TR" dirty="0" smtClean="0"/>
              <a:t> sıvısına değmemelidir.</a:t>
            </a:r>
            <a:br>
              <a:rPr lang="tr-TR" dirty="0" smtClean="0"/>
            </a:br>
            <a:r>
              <a:rPr lang="tr-TR" dirty="0" smtClean="0"/>
              <a:t> 15.Enjektördeki kan, </a:t>
            </a:r>
            <a:r>
              <a:rPr lang="tr-TR" dirty="0" err="1" smtClean="0"/>
              <a:t>hemoliz</a:t>
            </a:r>
            <a:r>
              <a:rPr lang="tr-TR" dirty="0" smtClean="0"/>
              <a:t> ve </a:t>
            </a:r>
            <a:r>
              <a:rPr lang="tr-TR" dirty="0" err="1" smtClean="0"/>
              <a:t>besiyerine</a:t>
            </a:r>
            <a:r>
              <a:rPr lang="tr-TR" dirty="0" smtClean="0"/>
              <a:t> hava girmesini önlemek için fazla basınç uygulanmadan şişeye boşaltılır.</a:t>
            </a:r>
            <a:endParaRPr lang="tr-TR" dirty="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lstStyle/>
          <a:p>
            <a:pPr>
              <a:lnSpc>
                <a:spcPct val="200000"/>
              </a:lnSpc>
              <a:buNone/>
            </a:pPr>
            <a:r>
              <a:rPr lang="tr-TR" dirty="0" smtClean="0"/>
              <a:t>   16.Adı, soyadı, saati ve tarihi şişe üzerine yazılmalıdır. </a:t>
            </a:r>
            <a:br>
              <a:rPr lang="tr-TR" dirty="0" smtClean="0"/>
            </a:br>
            <a:r>
              <a:rPr lang="tr-TR" dirty="0" smtClean="0"/>
              <a:t>17.Kültür örneği, </a:t>
            </a:r>
            <a:r>
              <a:rPr lang="tr-TR" sz="3600" b="1" dirty="0" smtClean="0">
                <a:solidFill>
                  <a:srgbClr val="7030A0"/>
                </a:solidFill>
              </a:rPr>
              <a:t>30 dakika </a:t>
            </a:r>
            <a:r>
              <a:rPr lang="tr-TR" dirty="0" smtClean="0"/>
              <a:t>içinde </a:t>
            </a:r>
            <a:r>
              <a:rPr lang="tr-TR" dirty="0" err="1" smtClean="0"/>
              <a:t>laboratuvara</a:t>
            </a:r>
            <a:r>
              <a:rPr lang="tr-TR" dirty="0" smtClean="0"/>
              <a:t> iletilmelidir.</a:t>
            </a:r>
          </a:p>
          <a:p>
            <a:endParaRPr lang="tr-TR" dirty="0"/>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solidFill>
                  <a:srgbClr val="FF0000"/>
                </a:solidFill>
              </a:rPr>
              <a:t>Patoloji örneklerin alınması ve </a:t>
            </a:r>
            <a:r>
              <a:rPr lang="tr-TR" dirty="0" err="1" smtClean="0">
                <a:solidFill>
                  <a:srgbClr val="FF0000"/>
                </a:solidFill>
              </a:rPr>
              <a:t>laboratuvara</a:t>
            </a:r>
            <a:r>
              <a:rPr lang="tr-TR" dirty="0" smtClean="0">
                <a:solidFill>
                  <a:srgbClr val="FF0000"/>
                </a:solidFill>
              </a:rPr>
              <a:t> transferi</a:t>
            </a:r>
            <a:endParaRPr lang="tr-TR" dirty="0">
              <a:solidFill>
                <a:srgbClr val="FF0000"/>
              </a:solidFill>
            </a:endParaRPr>
          </a:p>
        </p:txBody>
      </p:sp>
      <p:sp>
        <p:nvSpPr>
          <p:cNvPr id="3" name="2 İçerik Yer Tutucusu"/>
          <p:cNvSpPr>
            <a:spLocks noGrp="1"/>
          </p:cNvSpPr>
          <p:nvPr>
            <p:ph sz="quarter" idx="1"/>
          </p:nvPr>
        </p:nvSpPr>
        <p:spPr/>
        <p:txBody>
          <a:bodyPr>
            <a:normAutofit fontScale="77500" lnSpcReduction="20000"/>
          </a:bodyPr>
          <a:lstStyle/>
          <a:p>
            <a:pPr marL="0" indent="0" algn="just">
              <a:lnSpc>
                <a:spcPct val="200000"/>
              </a:lnSpc>
              <a:spcBef>
                <a:spcPct val="0"/>
              </a:spcBef>
              <a:buFontTx/>
              <a:buNone/>
            </a:pPr>
            <a:r>
              <a:rPr lang="tr-TR" altLang="tr-TR" dirty="0" smtClean="0">
                <a:cs typeface="Times New Roman" pitchFamily="18" charset="0"/>
              </a:rPr>
              <a:t>-Hekimler tarafından </a:t>
            </a:r>
            <a:r>
              <a:rPr lang="tr-TR" altLang="tr-TR" dirty="0" smtClean="0">
                <a:solidFill>
                  <a:srgbClr val="FF0000"/>
                </a:solidFill>
                <a:cs typeface="Times New Roman" pitchFamily="18" charset="0"/>
              </a:rPr>
              <a:t>” Patoloji Tetkik İstem Formları” </a:t>
            </a:r>
            <a:r>
              <a:rPr lang="tr-TR" altLang="tr-TR" dirty="0" smtClean="0">
                <a:cs typeface="Times New Roman" pitchFamily="18" charset="0"/>
              </a:rPr>
              <a:t>doldurulur, imzalanır ve kaşelenir.</a:t>
            </a:r>
            <a:endParaRPr lang="tr-TR" altLang="tr-TR" dirty="0" smtClean="0"/>
          </a:p>
          <a:p>
            <a:pPr marL="0" indent="0" algn="just">
              <a:lnSpc>
                <a:spcPct val="200000"/>
              </a:lnSpc>
              <a:spcBef>
                <a:spcPct val="0"/>
              </a:spcBef>
              <a:buFontTx/>
              <a:buNone/>
            </a:pPr>
            <a:r>
              <a:rPr lang="tr-TR" altLang="tr-TR" dirty="0" smtClean="0">
                <a:cs typeface="Times New Roman" pitchFamily="18" charset="0"/>
              </a:rPr>
              <a:t>-Hekimler tarafından istenilen patoloji tetkiklerinin girişleri hastane otomasyon sisteminde  </a:t>
            </a:r>
            <a:r>
              <a:rPr lang="tr-TR" altLang="tr-TR" dirty="0" smtClean="0">
                <a:solidFill>
                  <a:srgbClr val="FF0000"/>
                </a:solidFill>
                <a:cs typeface="Times New Roman" pitchFamily="18" charset="0"/>
              </a:rPr>
              <a:t>tıbbi sekreterler</a:t>
            </a:r>
            <a:r>
              <a:rPr lang="tr-TR" altLang="tr-TR" dirty="0" smtClean="0">
                <a:cs typeface="Times New Roman" pitchFamily="18" charset="0"/>
              </a:rPr>
              <a:t> tarafından yapılır.</a:t>
            </a:r>
            <a:endParaRPr lang="tr-TR" altLang="tr-TR" dirty="0" smtClean="0"/>
          </a:p>
          <a:p>
            <a:pPr marL="0" indent="0" algn="just">
              <a:lnSpc>
                <a:spcPct val="200000"/>
              </a:lnSpc>
              <a:spcBef>
                <a:spcPct val="0"/>
              </a:spcBef>
              <a:buFontTx/>
              <a:buNone/>
            </a:pPr>
            <a:r>
              <a:rPr lang="tr-TR" altLang="tr-TR" dirty="0" smtClean="0">
                <a:cs typeface="Times New Roman" pitchFamily="18" charset="0"/>
              </a:rPr>
              <a:t>-</a:t>
            </a:r>
            <a:r>
              <a:rPr lang="tr-TR" altLang="tr-TR" dirty="0" smtClean="0">
                <a:solidFill>
                  <a:srgbClr val="FF0000"/>
                </a:solidFill>
                <a:cs typeface="Times New Roman" pitchFamily="18" charset="0"/>
              </a:rPr>
              <a:t>Hasta ve doktor bilgilerini içeren </a:t>
            </a:r>
            <a:r>
              <a:rPr lang="tr-TR" altLang="tr-TR" dirty="0" err="1" smtClean="0">
                <a:solidFill>
                  <a:srgbClr val="FF0000"/>
                </a:solidFill>
                <a:cs typeface="Times New Roman" pitchFamily="18" charset="0"/>
              </a:rPr>
              <a:t>barkod</a:t>
            </a:r>
            <a:r>
              <a:rPr lang="tr-TR" altLang="tr-TR" dirty="0" smtClean="0">
                <a:solidFill>
                  <a:srgbClr val="FF0000"/>
                </a:solidFill>
                <a:cs typeface="Times New Roman" pitchFamily="18" charset="0"/>
              </a:rPr>
              <a:t> ve patoloji çalışma barkodu </a:t>
            </a:r>
            <a:r>
              <a:rPr lang="tr-TR" altLang="tr-TR" dirty="0" smtClean="0">
                <a:cs typeface="Times New Roman" pitchFamily="18" charset="0"/>
              </a:rPr>
              <a:t>bilgisayardan çıkartılarak </a:t>
            </a:r>
            <a:r>
              <a:rPr lang="tr-TR" altLang="tr-TR" dirty="0" smtClean="0">
                <a:solidFill>
                  <a:srgbClr val="FF0000"/>
                </a:solidFill>
                <a:cs typeface="Times New Roman" pitchFamily="18" charset="0"/>
              </a:rPr>
              <a:t>numune kapları ve istem formları </a:t>
            </a:r>
            <a:r>
              <a:rPr lang="tr-TR" altLang="tr-TR" dirty="0" smtClean="0">
                <a:cs typeface="Times New Roman" pitchFamily="18" charset="0"/>
              </a:rPr>
              <a:t>üzerine yapıştırılır.</a:t>
            </a:r>
            <a:endParaRPr lang="tr-TR" altLang="tr-TR" dirty="0" smtClean="0"/>
          </a:p>
          <a:p>
            <a:pPr marL="0" indent="0" algn="just">
              <a:lnSpc>
                <a:spcPct val="200000"/>
              </a:lnSpc>
              <a:spcBef>
                <a:spcPct val="0"/>
              </a:spcBef>
              <a:buFontTx/>
              <a:buNone/>
            </a:pPr>
            <a:r>
              <a:rPr lang="tr-TR" altLang="tr-TR" dirty="0" smtClean="0">
                <a:ea typeface="Times New Roman" pitchFamily="18" charset="0"/>
                <a:cs typeface="Calibri" pitchFamily="34" charset="0"/>
              </a:rPr>
              <a:t>.</a:t>
            </a:r>
            <a:endParaRPr lang="tr-TR" altLang="tr-TR" dirty="0" smtClean="0"/>
          </a:p>
          <a:p>
            <a:endParaRPr lang="tr-TR" dirty="0"/>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normAutofit fontScale="92500" lnSpcReduction="10000"/>
          </a:bodyPr>
          <a:lstStyle/>
          <a:p>
            <a:pPr marL="0" indent="0" algn="just">
              <a:lnSpc>
                <a:spcPct val="200000"/>
              </a:lnSpc>
              <a:spcBef>
                <a:spcPct val="0"/>
              </a:spcBef>
              <a:buFontTx/>
              <a:buNone/>
            </a:pPr>
            <a:r>
              <a:rPr lang="tr-TR" altLang="tr-TR" dirty="0" smtClean="0">
                <a:cs typeface="Times New Roman" pitchFamily="18" charset="0"/>
              </a:rPr>
              <a:t>-Örnekler, kabul kriterlerine uygun olarak kap ve solüsyonlara konulur.</a:t>
            </a:r>
            <a:endParaRPr lang="tr-TR" altLang="tr-TR" dirty="0" smtClean="0"/>
          </a:p>
          <a:p>
            <a:pPr marL="0" indent="0" algn="just">
              <a:lnSpc>
                <a:spcPct val="200000"/>
              </a:lnSpc>
              <a:spcBef>
                <a:spcPct val="0"/>
              </a:spcBef>
              <a:buFontTx/>
              <a:buNone/>
            </a:pPr>
            <a:r>
              <a:rPr lang="tr-TR" altLang="tr-TR" dirty="0" smtClean="0">
                <a:cs typeface="Times New Roman" pitchFamily="18" charset="0"/>
              </a:rPr>
              <a:t>-Numunelerin toplandığı oda mümkünse serin ve 24-26 °C geçmeyen, fazla güneş ışığı görmeyen bir yer olmalıdır</a:t>
            </a:r>
            <a:r>
              <a:rPr lang="tr-TR" altLang="tr-TR" dirty="0" smtClean="0">
                <a:ea typeface="Times New Roman" pitchFamily="18" charset="0"/>
                <a:cs typeface="Calibri" pitchFamily="34" charset="0"/>
              </a:rPr>
              <a:t>.</a:t>
            </a:r>
            <a:endParaRPr lang="tr-TR" altLang="tr-TR" dirty="0" smtClean="0"/>
          </a:p>
          <a:p>
            <a:pPr marL="0" indent="0" algn="just">
              <a:lnSpc>
                <a:spcPct val="200000"/>
              </a:lnSpc>
              <a:spcBef>
                <a:spcPct val="0"/>
              </a:spcBef>
              <a:buFontTx/>
              <a:buNone/>
            </a:pPr>
            <a:r>
              <a:rPr lang="tr-TR" altLang="tr-TR" dirty="0" smtClean="0">
                <a:cs typeface="Times New Roman" pitchFamily="18" charset="0"/>
              </a:rPr>
              <a:t>-Toplanan örnekler </a:t>
            </a:r>
            <a:r>
              <a:rPr lang="tr-TR" altLang="tr-TR" dirty="0" smtClean="0">
                <a:solidFill>
                  <a:srgbClr val="FF0000"/>
                </a:solidFill>
                <a:cs typeface="Times New Roman" pitchFamily="18" charset="0"/>
              </a:rPr>
              <a:t>eğitimli bir personel tarafından patoloji </a:t>
            </a:r>
            <a:r>
              <a:rPr lang="tr-TR" altLang="tr-TR" dirty="0" err="1" smtClean="0">
                <a:solidFill>
                  <a:srgbClr val="FF0000"/>
                </a:solidFill>
                <a:cs typeface="Times New Roman" pitchFamily="18" charset="0"/>
              </a:rPr>
              <a:t>laboratuvarına</a:t>
            </a:r>
            <a:r>
              <a:rPr lang="tr-TR" altLang="tr-TR" dirty="0" smtClean="0">
                <a:solidFill>
                  <a:srgbClr val="FF0000"/>
                </a:solidFill>
                <a:cs typeface="Times New Roman" pitchFamily="18" charset="0"/>
              </a:rPr>
              <a:t> </a:t>
            </a:r>
            <a:r>
              <a:rPr lang="tr-TR" altLang="tr-TR" dirty="0" smtClean="0">
                <a:cs typeface="Times New Roman" pitchFamily="18" charset="0"/>
              </a:rPr>
              <a:t>aşağıdaki talimatlara uygun olarak taşınır.</a:t>
            </a:r>
            <a:endParaRPr lang="tr-TR" altLang="tr-TR" dirty="0" smtClean="0"/>
          </a:p>
          <a:p>
            <a:pPr marL="0" indent="0" algn="just">
              <a:lnSpc>
                <a:spcPct val="200000"/>
              </a:lnSpc>
              <a:spcBef>
                <a:spcPct val="0"/>
              </a:spcBef>
              <a:buFontTx/>
              <a:buNone/>
            </a:pPr>
            <a:r>
              <a:rPr lang="tr-TR" altLang="tr-TR" dirty="0" smtClean="0">
                <a:cs typeface="Times New Roman" pitchFamily="18" charset="0"/>
              </a:rPr>
              <a:t>-Materyaller, örnek taşıma konusunda eğitim almış personel tarafından </a:t>
            </a:r>
            <a:r>
              <a:rPr lang="tr-TR" altLang="tr-TR" dirty="0" err="1" smtClean="0">
                <a:cs typeface="Times New Roman" pitchFamily="18" charset="0"/>
              </a:rPr>
              <a:t>laboratuvara</a:t>
            </a:r>
            <a:r>
              <a:rPr lang="tr-TR" altLang="tr-TR" dirty="0" smtClean="0">
                <a:cs typeface="Times New Roman" pitchFamily="18" charset="0"/>
              </a:rPr>
              <a:t> taşınmalıdır.</a:t>
            </a:r>
            <a:endParaRPr lang="tr-TR" altLang="tr-TR" dirty="0" smtClean="0">
              <a:latin typeface="Arial" charset="0"/>
            </a:endParaRPr>
          </a:p>
          <a:p>
            <a:endParaRPr lang="tr-TR"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normAutofit fontScale="92500" lnSpcReduction="20000"/>
          </a:bodyPr>
          <a:lstStyle/>
          <a:p>
            <a:pPr marL="0" indent="0">
              <a:lnSpc>
                <a:spcPct val="200000"/>
              </a:lnSpc>
              <a:buNone/>
              <a:defRPr/>
            </a:pPr>
            <a:r>
              <a:rPr lang="tr-TR" dirty="0" smtClean="0"/>
              <a:t>-Taşıyıcı, örnekleri almadan önce </a:t>
            </a:r>
            <a:r>
              <a:rPr lang="tr-TR" dirty="0" smtClean="0">
                <a:solidFill>
                  <a:srgbClr val="FF0000"/>
                </a:solidFill>
              </a:rPr>
              <a:t>kaplar üzerinde hasta ve örnek bilgilerini içeren </a:t>
            </a:r>
            <a:r>
              <a:rPr lang="tr-TR" dirty="0" err="1" smtClean="0">
                <a:solidFill>
                  <a:srgbClr val="FF0000"/>
                </a:solidFill>
              </a:rPr>
              <a:t>barkod</a:t>
            </a:r>
            <a:r>
              <a:rPr lang="tr-TR" dirty="0" smtClean="0">
                <a:solidFill>
                  <a:srgbClr val="FF0000"/>
                </a:solidFill>
              </a:rPr>
              <a:t> olup olmadığını kontrol </a:t>
            </a:r>
            <a:r>
              <a:rPr lang="tr-TR" dirty="0" smtClean="0"/>
              <a:t>etmelidir.</a:t>
            </a:r>
          </a:p>
          <a:p>
            <a:pPr marL="0" indent="0">
              <a:lnSpc>
                <a:spcPct val="200000"/>
              </a:lnSpc>
              <a:buNone/>
              <a:defRPr/>
            </a:pPr>
            <a:r>
              <a:rPr lang="tr-TR" dirty="0" smtClean="0"/>
              <a:t>-Örneklerin konulduğu </a:t>
            </a:r>
            <a:r>
              <a:rPr lang="tr-TR" dirty="0" smtClean="0">
                <a:solidFill>
                  <a:srgbClr val="FF0000"/>
                </a:solidFill>
              </a:rPr>
              <a:t>kap ve solüsyonların uygun olup olmadığını </a:t>
            </a:r>
            <a:r>
              <a:rPr lang="tr-TR" dirty="0" smtClean="0"/>
              <a:t>kontrol etmelidir. </a:t>
            </a:r>
          </a:p>
          <a:p>
            <a:pPr marL="0" indent="0">
              <a:lnSpc>
                <a:spcPct val="200000"/>
              </a:lnSpc>
              <a:buNone/>
              <a:defRPr/>
            </a:pPr>
            <a:r>
              <a:rPr lang="tr-TR" dirty="0" smtClean="0"/>
              <a:t>-</a:t>
            </a:r>
            <a:r>
              <a:rPr lang="tr-TR" dirty="0" smtClean="0">
                <a:solidFill>
                  <a:srgbClr val="FF0000"/>
                </a:solidFill>
              </a:rPr>
              <a:t>Uygun olmayan örneklerin uygun hale gelmesi için gerekli kişileri uyarmalıdır.</a:t>
            </a:r>
          </a:p>
          <a:p>
            <a:pPr marL="0" indent="0">
              <a:lnSpc>
                <a:spcPct val="200000"/>
              </a:lnSpc>
              <a:buNone/>
              <a:defRPr/>
            </a:pPr>
            <a:r>
              <a:rPr lang="tr-TR" dirty="0" smtClean="0"/>
              <a:t>-Uygun olan örnekleri  “ Patoloji İstem Defteri ” ne tarih ve saati belirterek kaydeder ve sorumlu kişiye imzalatarak </a:t>
            </a:r>
            <a:r>
              <a:rPr lang="tr-TR" dirty="0" smtClean="0">
                <a:solidFill>
                  <a:srgbClr val="FF0000"/>
                </a:solidFill>
              </a:rPr>
              <a:t>numune taşıma çantasına </a:t>
            </a:r>
            <a:r>
              <a:rPr lang="tr-TR" dirty="0" smtClean="0"/>
              <a:t>yerleştirir.</a:t>
            </a:r>
          </a:p>
          <a:p>
            <a:pPr>
              <a:buNone/>
            </a:pPr>
            <a:endParaRPr lang="tr-TR" dirty="0"/>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16632"/>
            <a:ext cx="7467600" cy="6357320"/>
          </a:xfrm>
        </p:spPr>
        <p:txBody>
          <a:bodyPr/>
          <a:lstStyle/>
          <a:p>
            <a:pPr marL="0" indent="0">
              <a:lnSpc>
                <a:spcPct val="200000"/>
              </a:lnSpc>
              <a:buNone/>
              <a:defRPr/>
            </a:pPr>
            <a:r>
              <a:rPr lang="tr-TR" dirty="0" smtClean="0"/>
              <a:t>-Örneklerin taşındığı </a:t>
            </a:r>
            <a:r>
              <a:rPr lang="tr-TR" dirty="0" smtClean="0">
                <a:solidFill>
                  <a:srgbClr val="FF0000"/>
                </a:solidFill>
              </a:rPr>
              <a:t>özel numune çantası kapaklı ve ışığı geçirmeyecek şekilde taşımaya uygun olmalıdır.</a:t>
            </a:r>
          </a:p>
          <a:p>
            <a:pPr marL="0" indent="0">
              <a:lnSpc>
                <a:spcPct val="200000"/>
              </a:lnSpc>
              <a:buNone/>
              <a:defRPr/>
            </a:pPr>
            <a:r>
              <a:rPr lang="tr-TR" dirty="0" smtClean="0"/>
              <a:t>-Örnek kaplarının kırılmamasına, solüsyonların dökülmemesine ve kapların dik durmasına dikkat etmelidir. </a:t>
            </a:r>
            <a:r>
              <a:rPr lang="tr-TR" dirty="0" smtClean="0">
                <a:solidFill>
                  <a:srgbClr val="FF0000"/>
                </a:solidFill>
              </a:rPr>
              <a:t>Uzun süre solüsyonsuz kalan örneklerde doku ölümü </a:t>
            </a:r>
            <a:r>
              <a:rPr lang="tr-TR" dirty="0" smtClean="0"/>
              <a:t>olabildiğinden bu konuda gerekli özeni göstermelidir.</a:t>
            </a:r>
          </a:p>
          <a:p>
            <a:pPr>
              <a:buNone/>
            </a:pPr>
            <a:endParaRPr lang="tr-TR"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t>     </a:t>
            </a:r>
            <a:r>
              <a:rPr lang="tr-TR" dirty="0" smtClean="0">
                <a:solidFill>
                  <a:srgbClr val="C00000"/>
                </a:solidFill>
              </a:rPr>
              <a:t>Hasta Kimlik Doğrulaması: </a:t>
            </a:r>
            <a:endParaRPr lang="tr-TR" dirty="0">
              <a:solidFill>
                <a:srgbClr val="C00000"/>
              </a:solidFill>
            </a:endParaRPr>
          </a:p>
        </p:txBody>
      </p:sp>
      <p:sp>
        <p:nvSpPr>
          <p:cNvPr id="3" name="2 İçerik Yer Tutucusu"/>
          <p:cNvSpPr>
            <a:spLocks noGrp="1"/>
          </p:cNvSpPr>
          <p:nvPr>
            <p:ph sz="quarter" idx="1"/>
          </p:nvPr>
        </p:nvSpPr>
        <p:spPr/>
        <p:txBody>
          <a:bodyPr/>
          <a:lstStyle/>
          <a:p>
            <a:pPr>
              <a:lnSpc>
                <a:spcPct val="200000"/>
              </a:lnSpc>
            </a:pPr>
            <a:r>
              <a:rPr lang="tr-TR" dirty="0" smtClean="0"/>
              <a:t>Kan örneği alırken yapılan en önemli işlemlerden birisi hasta kimliğinin doğrulanmasıdır. Hastadan kan örneği alan kişi,</a:t>
            </a:r>
            <a:r>
              <a:rPr lang="tr-TR" dirty="0" smtClean="0">
                <a:solidFill>
                  <a:srgbClr val="7030A0"/>
                </a:solidFill>
              </a:rPr>
              <a:t> </a:t>
            </a:r>
            <a:r>
              <a:rPr lang="tr-TR" b="1" dirty="0" smtClean="0">
                <a:solidFill>
                  <a:srgbClr val="7030A0"/>
                </a:solidFill>
              </a:rPr>
              <a:t>hastanın ad</a:t>
            </a:r>
            <a:r>
              <a:rPr lang="tr-TR" dirty="0" smtClean="0">
                <a:solidFill>
                  <a:srgbClr val="7030A0"/>
                </a:solidFill>
              </a:rPr>
              <a:t>, </a:t>
            </a:r>
            <a:r>
              <a:rPr lang="tr-TR" b="1" dirty="0" err="1" smtClean="0">
                <a:solidFill>
                  <a:srgbClr val="7030A0"/>
                </a:solidFill>
              </a:rPr>
              <a:t>soyad</a:t>
            </a:r>
            <a:r>
              <a:rPr lang="tr-TR" dirty="0" smtClean="0">
                <a:solidFill>
                  <a:srgbClr val="7030A0"/>
                </a:solidFill>
              </a:rPr>
              <a:t>, </a:t>
            </a:r>
            <a:r>
              <a:rPr lang="tr-TR" b="1" dirty="0" smtClean="0">
                <a:solidFill>
                  <a:srgbClr val="7030A0"/>
                </a:solidFill>
              </a:rPr>
              <a:t>doğum tarihi</a:t>
            </a:r>
            <a:r>
              <a:rPr lang="tr-TR" dirty="0" smtClean="0">
                <a:solidFill>
                  <a:srgbClr val="7030A0"/>
                </a:solidFill>
              </a:rPr>
              <a:t>, </a:t>
            </a:r>
            <a:r>
              <a:rPr lang="tr-TR" b="1" dirty="0" smtClean="0">
                <a:solidFill>
                  <a:srgbClr val="7030A0"/>
                </a:solidFill>
              </a:rPr>
              <a:t>baba adı</a:t>
            </a:r>
            <a:r>
              <a:rPr lang="tr-TR" dirty="0" smtClean="0">
                <a:solidFill>
                  <a:srgbClr val="7030A0"/>
                </a:solidFill>
              </a:rPr>
              <a:t>, </a:t>
            </a:r>
            <a:r>
              <a:rPr lang="tr-TR" b="1" dirty="0" smtClean="0">
                <a:solidFill>
                  <a:srgbClr val="7030A0"/>
                </a:solidFill>
              </a:rPr>
              <a:t>hasta numarası </a:t>
            </a:r>
            <a:r>
              <a:rPr lang="tr-TR" dirty="0" smtClean="0"/>
              <a:t>gibi bilgilerinin, tüp barkotları ile uyumlu olduğunu kontrol etmelidir. </a:t>
            </a:r>
            <a:endParaRPr lang="tr-TR"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normAutofit fontScale="92500"/>
          </a:bodyPr>
          <a:lstStyle/>
          <a:p>
            <a:pPr marL="0" indent="0">
              <a:lnSpc>
                <a:spcPct val="200000"/>
              </a:lnSpc>
              <a:buNone/>
              <a:defRPr/>
            </a:pPr>
            <a:r>
              <a:rPr lang="tr-TR" dirty="0" smtClean="0"/>
              <a:t>-Örnekler mümkün olan </a:t>
            </a:r>
            <a:r>
              <a:rPr lang="tr-TR" dirty="0" smtClean="0">
                <a:solidFill>
                  <a:srgbClr val="FF0000"/>
                </a:solidFill>
              </a:rPr>
              <a:t>en kısa sürede patoloji </a:t>
            </a:r>
            <a:r>
              <a:rPr lang="tr-TR" dirty="0" err="1" smtClean="0">
                <a:solidFill>
                  <a:srgbClr val="FF0000"/>
                </a:solidFill>
              </a:rPr>
              <a:t>laboratuvarına</a:t>
            </a:r>
            <a:r>
              <a:rPr lang="tr-TR" dirty="0" smtClean="0">
                <a:solidFill>
                  <a:srgbClr val="FF0000"/>
                </a:solidFill>
              </a:rPr>
              <a:t> ulaştırılmalıdır. Aynı gün içerisinde ulaştırılamayan (mesai saatleri dışındaki) örnekler güneş görmeyen ve serin bir yerde muhafaza edilmelidir. (uygun solüsyon ve kap içerisinde).</a:t>
            </a:r>
          </a:p>
          <a:p>
            <a:pPr marL="0" indent="0">
              <a:lnSpc>
                <a:spcPct val="200000"/>
              </a:lnSpc>
              <a:buNone/>
              <a:defRPr/>
            </a:pPr>
            <a:r>
              <a:rPr lang="tr-TR" dirty="0" smtClean="0"/>
              <a:t>-</a:t>
            </a:r>
            <a:r>
              <a:rPr lang="tr-TR" b="1" i="1" dirty="0" smtClean="0">
                <a:solidFill>
                  <a:srgbClr val="FF0000"/>
                </a:solidFill>
              </a:rPr>
              <a:t>Vücut sıvıları </a:t>
            </a:r>
            <a:r>
              <a:rPr lang="tr-TR" dirty="0" smtClean="0"/>
              <a:t>olası ise hemen, mesai saatleri dışında alınmış ise buzdolabında +4 derecede bekletilerek ertesi günün sabahında </a:t>
            </a:r>
            <a:r>
              <a:rPr lang="tr-TR" dirty="0" err="1" smtClean="0"/>
              <a:t>laboratuvara</a:t>
            </a:r>
            <a:r>
              <a:rPr lang="tr-TR" dirty="0" smtClean="0"/>
              <a:t> teslim edilmelidir</a:t>
            </a:r>
          </a:p>
          <a:p>
            <a:pPr>
              <a:buNone/>
            </a:pPr>
            <a:endParaRPr lang="tr-TR"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lstStyle/>
          <a:p>
            <a:pPr marL="0" indent="0">
              <a:lnSpc>
                <a:spcPct val="200000"/>
              </a:lnSpc>
              <a:buNone/>
              <a:defRPr/>
            </a:pPr>
            <a:r>
              <a:rPr lang="tr-TR" dirty="0" smtClean="0"/>
              <a:t>-Amaç örneklerin zarar görmemesi ve en kısa sürede </a:t>
            </a:r>
            <a:r>
              <a:rPr lang="tr-TR" dirty="0" err="1" smtClean="0"/>
              <a:t>laboratuvara</a:t>
            </a:r>
            <a:r>
              <a:rPr lang="tr-TR" dirty="0" smtClean="0"/>
              <a:t> ulaştırılmasıdır.</a:t>
            </a:r>
          </a:p>
          <a:p>
            <a:pPr marL="0" indent="0">
              <a:lnSpc>
                <a:spcPct val="200000"/>
              </a:lnSpc>
              <a:buNone/>
              <a:defRPr/>
            </a:pPr>
            <a:r>
              <a:rPr lang="tr-TR" dirty="0" smtClean="0"/>
              <a:t>-Örneklerin alındığı tarih ve saat ile aynı örneklerin </a:t>
            </a:r>
            <a:r>
              <a:rPr lang="tr-TR" dirty="0" err="1" smtClean="0"/>
              <a:t>laboratuvara</a:t>
            </a:r>
            <a:r>
              <a:rPr lang="tr-TR" dirty="0" smtClean="0"/>
              <a:t> kabul edildiği tarih ve saat  ile teslim eden ve kabul edenler kayıt altında tutulur.</a:t>
            </a:r>
            <a:endParaRPr lang="tr-TR" dirty="0"/>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71400"/>
            <a:ext cx="7467600" cy="6645352"/>
          </a:xfrm>
        </p:spPr>
        <p:txBody>
          <a:bodyPr>
            <a:normAutofit fontScale="85000" lnSpcReduction="10000"/>
          </a:bodyPr>
          <a:lstStyle/>
          <a:p>
            <a:pPr>
              <a:lnSpc>
                <a:spcPct val="200000"/>
              </a:lnSpc>
              <a:buFont typeface="Arial" panose="020B0604020202020204" pitchFamily="34" charset="0"/>
              <a:buChar char="•"/>
              <a:defRPr/>
            </a:pPr>
            <a:r>
              <a:rPr lang="tr-TR" dirty="0" smtClean="0"/>
              <a:t>Dokular insan vücudundan ayrıldıkları anda canlıdırlar. Eğer bir hastalık taşıyorlarsa, bu hastalığın morfolojik bulgularını sergilerler. </a:t>
            </a:r>
            <a:r>
              <a:rPr lang="tr-TR" dirty="0" smtClean="0">
                <a:solidFill>
                  <a:srgbClr val="FF0000"/>
                </a:solidFill>
              </a:rPr>
              <a:t>Tespit, dokuların o andaki görünümünün ısı, nem ve enzimlerin etkisiyle değişmesini, bozulmasını önlemek amacıyla yapılır. </a:t>
            </a:r>
          </a:p>
          <a:p>
            <a:pPr>
              <a:lnSpc>
                <a:spcPct val="200000"/>
              </a:lnSpc>
              <a:buFont typeface="Arial" panose="020B0604020202020204" pitchFamily="34" charset="0"/>
              <a:buChar char="•"/>
              <a:defRPr/>
            </a:pPr>
            <a:r>
              <a:rPr lang="tr-TR" dirty="0" smtClean="0">
                <a:solidFill>
                  <a:srgbClr val="FF0000"/>
                </a:solidFill>
              </a:rPr>
              <a:t>Tespit edilmeyen dokular</a:t>
            </a:r>
            <a:r>
              <a:rPr lang="tr-TR" dirty="0" smtClean="0"/>
              <a:t>daki hücreler bir süre sonra bakterilerin ve içerdikleri sindirici enzimlerin etkisiyle </a:t>
            </a:r>
            <a:r>
              <a:rPr lang="tr-TR" dirty="0" err="1" smtClean="0"/>
              <a:t>otoliz</a:t>
            </a:r>
            <a:r>
              <a:rPr lang="tr-TR" dirty="0" smtClean="0"/>
              <a:t> dediğimiz kendi kendini sindirme işlemine uğrar. Bu gibi durumlarda, morfolojik özelliklerini yitirir ve </a:t>
            </a:r>
            <a:r>
              <a:rPr lang="tr-TR" dirty="0" smtClean="0">
                <a:solidFill>
                  <a:srgbClr val="FF0000"/>
                </a:solidFill>
              </a:rPr>
              <a:t>tanısal amaçlı incelemelerde kullanılamayacak duruma gelirler. </a:t>
            </a:r>
          </a:p>
          <a:p>
            <a:pPr>
              <a:buNone/>
            </a:pPr>
            <a:endParaRPr lang="tr-TR" dirty="0"/>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lstStyle/>
          <a:p>
            <a:pPr>
              <a:lnSpc>
                <a:spcPct val="200000"/>
              </a:lnSpc>
              <a:buFont typeface="Arial" panose="020B0604020202020204" pitchFamily="34" charset="0"/>
              <a:buChar char="•"/>
              <a:defRPr/>
            </a:pPr>
            <a:r>
              <a:rPr lang="tr-TR" dirty="0" smtClean="0">
                <a:solidFill>
                  <a:srgbClr val="FF0000"/>
                </a:solidFill>
              </a:rPr>
              <a:t>Tespit işlemi için </a:t>
            </a:r>
            <a:r>
              <a:rPr lang="tr-TR" dirty="0" smtClean="0"/>
              <a:t>genellikle özel sıvılar kullanılır. Patolojide rutin amaçlar için en yaygın olarak kullanılan tespit sıvısı </a:t>
            </a:r>
            <a:r>
              <a:rPr lang="tr-TR" dirty="0" err="1" smtClean="0">
                <a:solidFill>
                  <a:srgbClr val="FF0000"/>
                </a:solidFill>
              </a:rPr>
              <a:t>formalin</a:t>
            </a:r>
            <a:r>
              <a:rPr lang="tr-TR" dirty="0" err="1" smtClean="0"/>
              <a:t>dir</a:t>
            </a:r>
            <a:r>
              <a:rPr lang="tr-TR" dirty="0" smtClean="0"/>
              <a:t>. </a:t>
            </a:r>
            <a:r>
              <a:rPr lang="tr-TR" b="1" i="1" dirty="0" smtClean="0">
                <a:solidFill>
                  <a:srgbClr val="FF0000"/>
                </a:solidFill>
              </a:rPr>
              <a:t>Doku ve organlar </a:t>
            </a:r>
            <a:r>
              <a:rPr lang="tr-TR" dirty="0" smtClean="0">
                <a:solidFill>
                  <a:srgbClr val="FF0000"/>
                </a:solidFill>
              </a:rPr>
              <a:t>kendi hacimlerinin 10-20 katı kadar </a:t>
            </a:r>
            <a:r>
              <a:rPr lang="tr-TR" dirty="0" err="1" smtClean="0">
                <a:solidFill>
                  <a:srgbClr val="FF0000"/>
                </a:solidFill>
              </a:rPr>
              <a:t>formalin</a:t>
            </a:r>
            <a:r>
              <a:rPr lang="tr-TR" dirty="0" smtClean="0">
                <a:solidFill>
                  <a:srgbClr val="FF0000"/>
                </a:solidFill>
              </a:rPr>
              <a:t> içine konur.</a:t>
            </a:r>
          </a:p>
          <a:p>
            <a:pPr>
              <a:lnSpc>
                <a:spcPct val="200000"/>
              </a:lnSpc>
              <a:buFont typeface="Arial" panose="020B0604020202020204" pitchFamily="34" charset="0"/>
              <a:buChar char="•"/>
              <a:defRPr/>
            </a:pPr>
            <a:r>
              <a:rPr lang="tr-TR" dirty="0" smtClean="0"/>
              <a:t>Uygun </a:t>
            </a:r>
            <a:r>
              <a:rPr lang="tr-TR" dirty="0" err="1" smtClean="0"/>
              <a:t>formalin</a:t>
            </a:r>
            <a:r>
              <a:rPr lang="tr-TR" dirty="0" smtClean="0"/>
              <a:t> solüsyonunda bekletilen dokular aylar-yıllar sonra bile </a:t>
            </a:r>
            <a:r>
              <a:rPr lang="tr-TR" dirty="0" err="1" smtClean="0"/>
              <a:t>histopatolojik</a:t>
            </a:r>
            <a:r>
              <a:rPr lang="tr-TR" dirty="0" smtClean="0"/>
              <a:t> olarak rahatlıkla değerlendirilebilir.</a:t>
            </a:r>
          </a:p>
          <a:p>
            <a:pPr>
              <a:buNone/>
            </a:pPr>
            <a:endParaRPr lang="tr-TR" dirty="0"/>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tr-TR" dirty="0" err="1" smtClean="0">
                <a:solidFill>
                  <a:srgbClr val="FF0000"/>
                </a:solidFill>
              </a:rPr>
              <a:t>Mıkrobıyolojı</a:t>
            </a:r>
            <a:r>
              <a:rPr lang="tr-TR" dirty="0" smtClean="0">
                <a:solidFill>
                  <a:srgbClr val="FF0000"/>
                </a:solidFill>
              </a:rPr>
              <a:t> </a:t>
            </a:r>
            <a:r>
              <a:rPr lang="tr-TR" dirty="0" err="1" smtClean="0">
                <a:solidFill>
                  <a:srgbClr val="FF0000"/>
                </a:solidFill>
              </a:rPr>
              <a:t>laboratuvarı</a:t>
            </a:r>
            <a:r>
              <a:rPr lang="tr-TR" dirty="0" smtClean="0">
                <a:solidFill>
                  <a:srgbClr val="FF0000"/>
                </a:solidFill>
              </a:rPr>
              <a:t> örnek alımı ve </a:t>
            </a:r>
            <a:r>
              <a:rPr lang="tr-TR" dirty="0" err="1" smtClean="0">
                <a:solidFill>
                  <a:srgbClr val="FF0000"/>
                </a:solidFill>
              </a:rPr>
              <a:t>transferı</a:t>
            </a:r>
            <a:r>
              <a:rPr lang="tr-TR" dirty="0" smtClean="0">
                <a:solidFill>
                  <a:srgbClr val="FF0000"/>
                </a:solidFill>
              </a:rPr>
              <a:t> </a:t>
            </a:r>
            <a:endParaRPr lang="tr-TR" dirty="0">
              <a:solidFill>
                <a:srgbClr val="FF0000"/>
              </a:solidFill>
            </a:endParaRPr>
          </a:p>
        </p:txBody>
      </p:sp>
      <p:sp>
        <p:nvSpPr>
          <p:cNvPr id="3" name="2 İçerik Yer Tutucusu"/>
          <p:cNvSpPr>
            <a:spLocks noGrp="1"/>
          </p:cNvSpPr>
          <p:nvPr>
            <p:ph sz="quarter" idx="1"/>
          </p:nvPr>
        </p:nvSpPr>
        <p:spPr/>
        <p:txBody>
          <a:bodyPr>
            <a:normAutofit fontScale="92500"/>
          </a:bodyPr>
          <a:lstStyle/>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smtClean="0">
                <a:solidFill>
                  <a:srgbClr val="000000"/>
                </a:solidFill>
                <a:latin typeface="Times New Roman" pitchFamily="18" charset="0"/>
                <a:ea typeface="MS Gothic" charset="0"/>
                <a:cs typeface="Times New Roman" pitchFamily="18" charset="0"/>
              </a:rPr>
              <a:t> Örneğin</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Doğru zamanda</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Doğru yerden</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Yeterli miktarda</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Uygun koşullarda alınmasına</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Uygun koşullarda </a:t>
            </a:r>
            <a:r>
              <a:rPr lang="tr-TR" sz="2400" dirty="0" err="1" smtClean="0">
                <a:solidFill>
                  <a:srgbClr val="000000"/>
                </a:solidFill>
                <a:latin typeface="Times New Roman" pitchFamily="18" charset="0"/>
                <a:ea typeface="MS Gothic" charset="0"/>
                <a:cs typeface="Times New Roman" pitchFamily="18" charset="0"/>
              </a:rPr>
              <a:t>laboratuvara</a:t>
            </a:r>
            <a:r>
              <a:rPr lang="tr-TR" sz="2400" dirty="0" smtClean="0">
                <a:solidFill>
                  <a:srgbClr val="000000"/>
                </a:solidFill>
                <a:latin typeface="Times New Roman" pitchFamily="18" charset="0"/>
                <a:ea typeface="MS Gothic" charset="0"/>
                <a:cs typeface="Times New Roman" pitchFamily="18" charset="0"/>
              </a:rPr>
              <a:t> gönderilmesine bağlıdır</a:t>
            </a:r>
          </a:p>
          <a:p>
            <a:pPr>
              <a:buNone/>
            </a:pPr>
            <a:endParaRPr lang="tr-TR" dirty="0"/>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normAutofit fontScale="92500"/>
          </a:bodyPr>
          <a:lstStyle/>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smtClean="0">
                <a:solidFill>
                  <a:srgbClr val="000000"/>
                </a:solidFill>
                <a:latin typeface="Times New Roman" pitchFamily="18" charset="0"/>
                <a:ea typeface="MS Gothic" charset="0"/>
                <a:cs typeface="Times New Roman" pitchFamily="18" charset="0"/>
              </a:rPr>
              <a:t>Materyalin cinsi ve alınma şekli</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İdrar</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Orta akım işeme idrarı ile</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err="1" smtClean="0">
                <a:solidFill>
                  <a:srgbClr val="000000"/>
                </a:solidFill>
                <a:latin typeface="Times New Roman" pitchFamily="18" charset="0"/>
                <a:ea typeface="MS Gothic" charset="0"/>
                <a:cs typeface="Times New Roman" pitchFamily="18" charset="0"/>
              </a:rPr>
              <a:t>Suprapubik</a:t>
            </a:r>
            <a:r>
              <a:rPr lang="tr-TR" sz="2100" dirty="0" smtClean="0">
                <a:solidFill>
                  <a:srgbClr val="000000"/>
                </a:solidFill>
                <a:latin typeface="Times New Roman" pitchFamily="18" charset="0"/>
                <a:ea typeface="MS Gothic" charset="0"/>
                <a:cs typeface="Times New Roman" pitchFamily="18" charset="0"/>
              </a:rPr>
              <a:t> </a:t>
            </a:r>
            <a:r>
              <a:rPr lang="tr-TR" sz="2100" dirty="0" err="1" smtClean="0">
                <a:solidFill>
                  <a:srgbClr val="000000"/>
                </a:solidFill>
                <a:latin typeface="Times New Roman" pitchFamily="18" charset="0"/>
                <a:ea typeface="MS Gothic" charset="0"/>
                <a:cs typeface="Times New Roman" pitchFamily="18" charset="0"/>
              </a:rPr>
              <a:t>aspirasyon</a:t>
            </a:r>
            <a:r>
              <a:rPr lang="tr-TR" sz="2100" dirty="0" smtClean="0">
                <a:solidFill>
                  <a:srgbClr val="000000"/>
                </a:solidFill>
                <a:latin typeface="Times New Roman" pitchFamily="18" charset="0"/>
                <a:ea typeface="MS Gothic" charset="0"/>
                <a:cs typeface="Times New Roman" pitchFamily="18" charset="0"/>
              </a:rPr>
              <a:t> ile</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Kalıcı-geçici sonda ile</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Adaptör ile</a:t>
            </a:r>
          </a:p>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smtClean="0">
                <a:solidFill>
                  <a:srgbClr val="000000"/>
                </a:solidFill>
                <a:latin typeface="Times New Roman" pitchFamily="18" charset="0"/>
                <a:ea typeface="MS Gothic" charset="0"/>
                <a:cs typeface="Times New Roman" pitchFamily="18" charset="0"/>
              </a:rPr>
              <a:t>Ön tanı</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Ek ve/veya özel </a:t>
            </a:r>
            <a:r>
              <a:rPr lang="tr-TR" sz="2400" dirty="0" err="1" smtClean="0">
                <a:solidFill>
                  <a:srgbClr val="000000"/>
                </a:solidFill>
                <a:latin typeface="Times New Roman" pitchFamily="18" charset="0"/>
                <a:ea typeface="MS Gothic" charset="0"/>
                <a:cs typeface="Times New Roman" pitchFamily="18" charset="0"/>
              </a:rPr>
              <a:t>besiyeri</a:t>
            </a:r>
            <a:r>
              <a:rPr lang="tr-TR" sz="2400" dirty="0" smtClean="0">
                <a:solidFill>
                  <a:srgbClr val="000000"/>
                </a:solidFill>
                <a:latin typeface="Times New Roman" pitchFamily="18" charset="0"/>
                <a:ea typeface="MS Gothic" charset="0"/>
                <a:cs typeface="Times New Roman" pitchFamily="18" charset="0"/>
              </a:rPr>
              <a:t> gereksinimi</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Ek süre gereksinimi</a:t>
            </a:r>
          </a:p>
          <a:p>
            <a:pPr>
              <a:buNone/>
            </a:pPr>
            <a:endParaRPr lang="tr-TR" dirty="0"/>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0"/>
            <a:ext cx="7467600" cy="6473952"/>
          </a:xfrm>
        </p:spPr>
        <p:txBody>
          <a:bodyPr>
            <a:normAutofit fontScale="92500"/>
          </a:bodyPr>
          <a:lstStyle/>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smtClean="0">
                <a:solidFill>
                  <a:srgbClr val="000000"/>
                </a:solidFill>
                <a:latin typeface="Times New Roman" pitchFamily="18" charset="0"/>
                <a:ea typeface="MS Gothic" charset="0"/>
                <a:cs typeface="Times New Roman" pitchFamily="18" charset="0"/>
              </a:rPr>
              <a:t>Hastalığın </a:t>
            </a:r>
            <a:r>
              <a:rPr lang="tr-TR" sz="2600" dirty="0" err="1" smtClean="0">
                <a:solidFill>
                  <a:srgbClr val="000000"/>
                </a:solidFill>
                <a:latin typeface="Times New Roman" pitchFamily="18" charset="0"/>
                <a:ea typeface="MS Gothic" charset="0"/>
                <a:cs typeface="Times New Roman" pitchFamily="18" charset="0"/>
              </a:rPr>
              <a:t>patogenezine</a:t>
            </a:r>
            <a:r>
              <a:rPr lang="tr-TR" sz="2600" dirty="0" smtClean="0">
                <a:solidFill>
                  <a:srgbClr val="000000"/>
                </a:solidFill>
                <a:latin typeface="Times New Roman" pitchFamily="18" charset="0"/>
                <a:ea typeface="MS Gothic" charset="0"/>
                <a:cs typeface="Times New Roman" pitchFamily="18" charset="0"/>
              </a:rPr>
              <a:t> uygun evrede örnek alınmalı</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Tüberküloz</a:t>
            </a:r>
          </a:p>
          <a:p>
            <a:pPr marL="1092200" lvl="2"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Sabah ilk balgam veya idrar örneği</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Kan kültürü </a:t>
            </a:r>
          </a:p>
          <a:p>
            <a:pPr marL="1092200" lvl="2"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Ateş yükselmeye başladığında</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Tifo</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Birinci hafta kan ve kemik iliği kültürü</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İkinci ve üçüncü haftalarda idrar ve dışkı kültürü</a:t>
            </a:r>
          </a:p>
          <a:p>
            <a:pPr>
              <a:buNone/>
            </a:pPr>
            <a:endParaRPr lang="tr-TR" dirty="0"/>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normAutofit fontScale="62500" lnSpcReduction="20000"/>
          </a:bodyPr>
          <a:lstStyle/>
          <a:p>
            <a:pPr marL="268288" indent="-268288">
              <a:lnSpc>
                <a:spcPct val="21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solidFill>
                  <a:srgbClr val="000000"/>
                </a:solidFill>
                <a:latin typeface="Times New Roman" pitchFamily="18" charset="0"/>
                <a:ea typeface="MS Gothic" charset="0"/>
                <a:cs typeface="Times New Roman" pitchFamily="18" charset="0"/>
              </a:rPr>
              <a:t>Örnek etkenin en yoğun bulunduğu yerden alınmalı</a:t>
            </a:r>
          </a:p>
          <a:p>
            <a:pPr marL="635000" lvl="1" indent="-242888">
              <a:lnSpc>
                <a:spcPct val="21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err="1" smtClean="0">
                <a:solidFill>
                  <a:srgbClr val="000000"/>
                </a:solidFill>
                <a:latin typeface="Times New Roman" pitchFamily="18" charset="0"/>
                <a:ea typeface="MS Gothic" charset="0"/>
                <a:cs typeface="Times New Roman" pitchFamily="18" charset="0"/>
              </a:rPr>
              <a:t>Pnömoni</a:t>
            </a:r>
            <a:endParaRPr lang="tr-TR" sz="2900" dirty="0" smtClean="0">
              <a:solidFill>
                <a:srgbClr val="000000"/>
              </a:solidFill>
              <a:latin typeface="Times New Roman" pitchFamily="18" charset="0"/>
              <a:ea typeface="MS Gothic" charset="0"/>
              <a:cs typeface="Times New Roman" pitchFamily="18" charset="0"/>
            </a:endParaRPr>
          </a:p>
          <a:p>
            <a:pPr marL="1092200" lvl="2" indent="-242888">
              <a:lnSpc>
                <a:spcPct val="21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err="1" smtClean="0">
                <a:solidFill>
                  <a:srgbClr val="000000"/>
                </a:solidFill>
                <a:latin typeface="Times New Roman" pitchFamily="18" charset="0"/>
                <a:ea typeface="MS Gothic" charset="0"/>
                <a:cs typeface="Times New Roman" pitchFamily="18" charset="0"/>
              </a:rPr>
              <a:t>Tükrük</a:t>
            </a:r>
            <a:r>
              <a:rPr lang="tr-TR" sz="2900" dirty="0" smtClean="0">
                <a:solidFill>
                  <a:srgbClr val="000000"/>
                </a:solidFill>
                <a:latin typeface="Times New Roman" pitchFamily="18" charset="0"/>
                <a:ea typeface="MS Gothic" charset="0"/>
                <a:cs typeface="Times New Roman" pitchFamily="18" charset="0"/>
              </a:rPr>
              <a:t> içermeyen balgam örneği</a:t>
            </a:r>
          </a:p>
          <a:p>
            <a:pPr marL="635000" lvl="1" indent="-242888">
              <a:lnSpc>
                <a:spcPct val="21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solidFill>
                  <a:srgbClr val="000000"/>
                </a:solidFill>
                <a:latin typeface="Times New Roman" pitchFamily="18" charset="0"/>
                <a:ea typeface="MS Gothic" charset="0"/>
                <a:cs typeface="Times New Roman" pitchFamily="18" charset="0"/>
              </a:rPr>
              <a:t>Derin yara</a:t>
            </a:r>
          </a:p>
          <a:p>
            <a:pPr marL="1092200" lvl="2" indent="-242888">
              <a:lnSpc>
                <a:spcPct val="21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solidFill>
                  <a:srgbClr val="000000"/>
                </a:solidFill>
                <a:latin typeface="Times New Roman" pitchFamily="18" charset="0"/>
                <a:ea typeface="MS Gothic" charset="0"/>
                <a:cs typeface="Times New Roman" pitchFamily="18" charset="0"/>
              </a:rPr>
              <a:t>Derin doku biyopsisi</a:t>
            </a:r>
          </a:p>
          <a:p>
            <a:pPr marL="635000" lvl="1" indent="-242888">
              <a:lnSpc>
                <a:spcPct val="21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solidFill>
                  <a:srgbClr val="000000"/>
                </a:solidFill>
                <a:latin typeface="Times New Roman" pitchFamily="18" charset="0"/>
                <a:ea typeface="MS Gothic" charset="0"/>
                <a:cs typeface="Times New Roman" pitchFamily="18" charset="0"/>
              </a:rPr>
              <a:t>Sinüzit</a:t>
            </a:r>
          </a:p>
          <a:p>
            <a:pPr lvl="2" indent="-246063">
              <a:lnSpc>
                <a:spcPct val="21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err="1" smtClean="0">
                <a:solidFill>
                  <a:srgbClr val="000000"/>
                </a:solidFill>
                <a:latin typeface="Times New Roman" pitchFamily="18" charset="0"/>
                <a:ea typeface="MS Gothic" charset="0"/>
                <a:cs typeface="Times New Roman" pitchFamily="18" charset="0"/>
              </a:rPr>
              <a:t>Sinus</a:t>
            </a:r>
            <a:r>
              <a:rPr lang="tr-TR" sz="2900" dirty="0" smtClean="0">
                <a:solidFill>
                  <a:srgbClr val="000000"/>
                </a:solidFill>
                <a:latin typeface="Times New Roman" pitchFamily="18" charset="0"/>
                <a:ea typeface="MS Gothic" charset="0"/>
                <a:cs typeface="Times New Roman" pitchFamily="18" charset="0"/>
              </a:rPr>
              <a:t> </a:t>
            </a:r>
            <a:r>
              <a:rPr lang="tr-TR" sz="2900" dirty="0" err="1" smtClean="0">
                <a:solidFill>
                  <a:srgbClr val="000000"/>
                </a:solidFill>
                <a:latin typeface="Times New Roman" pitchFamily="18" charset="0"/>
                <a:ea typeface="MS Gothic" charset="0"/>
                <a:cs typeface="Times New Roman" pitchFamily="18" charset="0"/>
              </a:rPr>
              <a:t>aspirasyon</a:t>
            </a:r>
            <a:r>
              <a:rPr lang="tr-TR" sz="2900" dirty="0" smtClean="0">
                <a:solidFill>
                  <a:srgbClr val="000000"/>
                </a:solidFill>
                <a:latin typeface="Times New Roman" pitchFamily="18" charset="0"/>
                <a:ea typeface="MS Gothic" charset="0"/>
                <a:cs typeface="Times New Roman" pitchFamily="18" charset="0"/>
              </a:rPr>
              <a:t> sıvısı</a:t>
            </a:r>
          </a:p>
          <a:p>
            <a:pPr marL="268288" indent="-268288">
              <a:lnSpc>
                <a:spcPct val="21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latin typeface="Times New Roman" pitchFamily="18" charset="0"/>
                <a:cs typeface="Times New Roman" pitchFamily="18" charset="0"/>
              </a:rPr>
              <a:t>Komşu dokular ve </a:t>
            </a:r>
            <a:r>
              <a:rPr lang="tr-TR" sz="2900" dirty="0" err="1" smtClean="0">
                <a:latin typeface="Times New Roman" pitchFamily="18" charset="0"/>
                <a:cs typeface="Times New Roman" pitchFamily="18" charset="0"/>
              </a:rPr>
              <a:t>sekresyonlarla</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kontamine</a:t>
            </a:r>
            <a:r>
              <a:rPr lang="tr-TR" sz="2900" dirty="0" smtClean="0">
                <a:latin typeface="Times New Roman" pitchFamily="18" charset="0"/>
                <a:cs typeface="Times New Roman" pitchFamily="18" charset="0"/>
              </a:rPr>
              <a:t> (bulaşa) olmasına izin verilmemeli</a:t>
            </a:r>
          </a:p>
          <a:p>
            <a:pPr marL="268288" indent="-268288">
              <a:lnSpc>
                <a:spcPct val="21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err="1" smtClean="0">
                <a:latin typeface="Times New Roman" pitchFamily="18" charset="0"/>
                <a:cs typeface="Times New Roman" pitchFamily="18" charset="0"/>
              </a:rPr>
              <a:t>Foley</a:t>
            </a:r>
            <a:r>
              <a:rPr lang="tr-TR" sz="2900" dirty="0" smtClean="0">
                <a:latin typeface="Times New Roman" pitchFamily="18" charset="0"/>
                <a:cs typeface="Times New Roman" pitchFamily="18" charset="0"/>
              </a:rPr>
              <a:t> </a:t>
            </a:r>
            <a:r>
              <a:rPr lang="tr-TR" sz="2900" dirty="0" err="1" smtClean="0">
                <a:latin typeface="Times New Roman" pitchFamily="18" charset="0"/>
                <a:cs typeface="Times New Roman" pitchFamily="18" charset="0"/>
              </a:rPr>
              <a:t>kateter</a:t>
            </a:r>
            <a:r>
              <a:rPr lang="tr-TR" sz="2900" dirty="0" smtClean="0">
                <a:latin typeface="Times New Roman" pitchFamily="18" charset="0"/>
                <a:cs typeface="Times New Roman" pitchFamily="18" charset="0"/>
              </a:rPr>
              <a:t> ucu, idrar torbasından alınan idrar kültüre gönderilmemeli  </a:t>
            </a:r>
          </a:p>
          <a:p>
            <a:pPr>
              <a:buNone/>
            </a:pPr>
            <a:endParaRPr lang="tr-TR" dirty="0"/>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tr-TR" dirty="0" smtClean="0">
                <a:solidFill>
                  <a:srgbClr val="FF0000"/>
                </a:solidFill>
              </a:rPr>
              <a:t>Doğru zaman</a:t>
            </a:r>
            <a:endParaRPr lang="tr-TR" dirty="0">
              <a:solidFill>
                <a:srgbClr val="FF0000"/>
              </a:solidFill>
            </a:endParaRPr>
          </a:p>
        </p:txBody>
      </p:sp>
      <p:sp>
        <p:nvSpPr>
          <p:cNvPr id="3" name="2 İçerik Yer Tutucusu"/>
          <p:cNvSpPr>
            <a:spLocks noGrp="1"/>
          </p:cNvSpPr>
          <p:nvPr>
            <p:ph sz="quarter" idx="1"/>
          </p:nvPr>
        </p:nvSpPr>
        <p:spPr/>
        <p:txBody>
          <a:bodyPr>
            <a:normAutofit fontScale="85000" lnSpcReduction="20000"/>
          </a:bodyPr>
          <a:lstStyle/>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smtClean="0">
                <a:solidFill>
                  <a:srgbClr val="000000"/>
                </a:solidFill>
                <a:latin typeface="Times New Roman" pitchFamily="18" charset="0"/>
                <a:ea typeface="MS Gothic" charset="0"/>
                <a:cs typeface="Times New Roman" pitchFamily="18" charset="0"/>
              </a:rPr>
              <a:t>Hastalığın </a:t>
            </a:r>
            <a:r>
              <a:rPr lang="tr-TR" sz="2600" dirty="0" err="1" smtClean="0">
                <a:solidFill>
                  <a:srgbClr val="000000"/>
                </a:solidFill>
                <a:latin typeface="Times New Roman" pitchFamily="18" charset="0"/>
                <a:ea typeface="MS Gothic" charset="0"/>
                <a:cs typeface="Times New Roman" pitchFamily="18" charset="0"/>
              </a:rPr>
              <a:t>patogenezine</a:t>
            </a:r>
            <a:r>
              <a:rPr lang="tr-TR" sz="2600" dirty="0" smtClean="0">
                <a:solidFill>
                  <a:srgbClr val="000000"/>
                </a:solidFill>
                <a:latin typeface="Times New Roman" pitchFamily="18" charset="0"/>
                <a:ea typeface="MS Gothic" charset="0"/>
                <a:cs typeface="Times New Roman" pitchFamily="18" charset="0"/>
              </a:rPr>
              <a:t> uygun evrede örnek alınmalı</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Tüberküloz</a:t>
            </a:r>
          </a:p>
          <a:p>
            <a:pPr marL="1092200" lvl="2"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Sabah ilk balgam veya idrar örneği</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Kan kültürü </a:t>
            </a:r>
          </a:p>
          <a:p>
            <a:pPr marL="1092200" lvl="2"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Ateş yükselmeye başladığında</a:t>
            </a:r>
          </a:p>
          <a:p>
            <a:pPr marL="635000" lvl="1" indent="-242888">
              <a:lnSpc>
                <a:spcPct val="200000"/>
              </a:lnSpc>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Tifo</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Birinci hafta kan ve kemik iliği kültürü</a:t>
            </a:r>
          </a:p>
          <a:p>
            <a:pPr lvl="2" indent="-246063">
              <a:lnSpc>
                <a:spcPct val="200000"/>
              </a:lnSpc>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İkinci ve üçüncü haftalarda idrar ve dışkı kültürü</a:t>
            </a:r>
          </a:p>
          <a:p>
            <a:endParaRPr lang="tr-TR" dirty="0"/>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tr-TR" dirty="0" smtClean="0">
                <a:solidFill>
                  <a:srgbClr val="FF0000"/>
                </a:solidFill>
              </a:rPr>
              <a:t>Yeterli miktar</a:t>
            </a:r>
            <a:endParaRPr lang="tr-TR" dirty="0">
              <a:solidFill>
                <a:srgbClr val="FF0000"/>
              </a:solidFill>
            </a:endParaRPr>
          </a:p>
        </p:txBody>
      </p:sp>
      <p:sp>
        <p:nvSpPr>
          <p:cNvPr id="3" name="2 İçerik Yer Tutucusu"/>
          <p:cNvSpPr>
            <a:spLocks noGrp="1"/>
          </p:cNvSpPr>
          <p:nvPr>
            <p:ph sz="quarter" idx="1"/>
          </p:nvPr>
        </p:nvSpPr>
        <p:spPr/>
        <p:txBody>
          <a:bodyPr/>
          <a:lstStyle/>
          <a:p>
            <a:pPr marL="268288" indent="-268288">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smtClean="0">
                <a:solidFill>
                  <a:srgbClr val="000000"/>
                </a:solidFill>
                <a:latin typeface="Times New Roman" pitchFamily="18" charset="0"/>
                <a:ea typeface="MS Gothic" charset="0"/>
                <a:cs typeface="Times New Roman" pitchFamily="18" charset="0"/>
              </a:rPr>
              <a:t>BOS ve diğer steril vücut sıvıları</a:t>
            </a:r>
          </a:p>
          <a:p>
            <a:pPr marL="635000" lvl="1" indent="-242888">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10 ml</a:t>
            </a:r>
          </a:p>
          <a:p>
            <a:pPr lvl="2" indent="-246063">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Etken sayısı çok azdır, santrifüj gerekir</a:t>
            </a:r>
          </a:p>
          <a:p>
            <a:pPr lvl="2" indent="-246063">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Kan kültür şişesine ekim istenebilir</a:t>
            </a:r>
          </a:p>
          <a:p>
            <a:pPr marL="268288" indent="-268288">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err="1" smtClean="0">
                <a:solidFill>
                  <a:srgbClr val="000000"/>
                </a:solidFill>
                <a:latin typeface="Times New Roman" pitchFamily="18" charset="0"/>
                <a:ea typeface="MS Gothic" charset="0"/>
                <a:cs typeface="Times New Roman" pitchFamily="18" charset="0"/>
              </a:rPr>
              <a:t>Sürüntü</a:t>
            </a:r>
            <a:r>
              <a:rPr lang="tr-TR" sz="2600" dirty="0" smtClean="0">
                <a:solidFill>
                  <a:srgbClr val="000000"/>
                </a:solidFill>
                <a:latin typeface="Times New Roman" pitchFamily="18" charset="0"/>
                <a:ea typeface="MS Gothic" charset="0"/>
                <a:cs typeface="Times New Roman" pitchFamily="18" charset="0"/>
              </a:rPr>
              <a:t> örnekleri</a:t>
            </a:r>
          </a:p>
          <a:p>
            <a:pPr marL="635000" lvl="1" indent="-242888">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İki ayrı </a:t>
            </a:r>
            <a:r>
              <a:rPr lang="tr-TR" sz="2400" dirty="0" err="1" smtClean="0">
                <a:solidFill>
                  <a:srgbClr val="000000"/>
                </a:solidFill>
                <a:latin typeface="Times New Roman" pitchFamily="18" charset="0"/>
                <a:ea typeface="MS Gothic" charset="0"/>
                <a:cs typeface="Times New Roman" pitchFamily="18" charset="0"/>
              </a:rPr>
              <a:t>eküvyonla</a:t>
            </a:r>
            <a:endParaRPr lang="tr-TR" sz="2400" dirty="0" smtClean="0">
              <a:solidFill>
                <a:srgbClr val="000000"/>
              </a:solidFill>
              <a:latin typeface="Times New Roman" pitchFamily="18" charset="0"/>
              <a:ea typeface="MS Gothic" charset="0"/>
              <a:cs typeface="Times New Roman" pitchFamily="18" charset="0"/>
            </a:endParaRPr>
          </a:p>
          <a:p>
            <a:pPr lvl="2" indent="-246063">
              <a:spcBef>
                <a:spcPts val="525"/>
              </a:spcBef>
              <a:buClr>
                <a:srgbClr val="C0504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100" dirty="0" smtClean="0">
                <a:solidFill>
                  <a:srgbClr val="000000"/>
                </a:solidFill>
                <a:latin typeface="Times New Roman" pitchFamily="18" charset="0"/>
                <a:ea typeface="MS Gothic" charset="0"/>
                <a:cs typeface="Times New Roman" pitchFamily="18" charset="0"/>
              </a:rPr>
              <a:t>Ekim ve direkt preparat hazırlanmasında</a:t>
            </a:r>
          </a:p>
          <a:p>
            <a:pPr marL="268288" indent="-268288">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600" dirty="0" smtClean="0">
                <a:solidFill>
                  <a:srgbClr val="000000"/>
                </a:solidFill>
                <a:latin typeface="Times New Roman" pitchFamily="18" charset="0"/>
                <a:ea typeface="MS Gothic" charset="0"/>
                <a:cs typeface="Times New Roman" pitchFamily="18" charset="0"/>
              </a:rPr>
              <a:t>Dışkı örneği</a:t>
            </a:r>
          </a:p>
          <a:p>
            <a:pPr marL="635000" lvl="1" indent="-242888">
              <a:spcBef>
                <a:spcPts val="600"/>
              </a:spcBef>
              <a:buClr>
                <a:srgbClr val="4F81BD"/>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400" dirty="0" smtClean="0">
                <a:solidFill>
                  <a:srgbClr val="000000"/>
                </a:solidFill>
                <a:latin typeface="Times New Roman" pitchFamily="18" charset="0"/>
                <a:ea typeface="MS Gothic" charset="0"/>
                <a:cs typeface="Times New Roman" pitchFamily="18" charset="0"/>
              </a:rPr>
              <a:t>1 cm</a:t>
            </a:r>
            <a:r>
              <a:rPr lang="tr-TR" sz="2400" baseline="30000" dirty="0" smtClean="0">
                <a:solidFill>
                  <a:srgbClr val="000000"/>
                </a:solidFill>
                <a:latin typeface="Times New Roman" pitchFamily="18" charset="0"/>
                <a:ea typeface="MS Gothic" charset="0"/>
                <a:cs typeface="Times New Roman" pitchFamily="18" charset="0"/>
              </a:rPr>
              <a:t>3</a:t>
            </a:r>
            <a:r>
              <a:rPr lang="tr-TR" sz="2400" dirty="0" smtClean="0">
                <a:solidFill>
                  <a:srgbClr val="000000"/>
                </a:solidFill>
                <a:latin typeface="Times New Roman" pitchFamily="18" charset="0"/>
                <a:ea typeface="MS Gothic" charset="0"/>
                <a:cs typeface="Times New Roman" pitchFamily="18" charset="0"/>
              </a:rPr>
              <a:t> yeterli</a:t>
            </a:r>
          </a:p>
          <a:p>
            <a:pPr>
              <a:buNone/>
            </a:pPr>
            <a:endParaRPr lang="tr-TR"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solidFill>
                  <a:srgbClr val="C00000"/>
                </a:solidFill>
              </a:rPr>
              <a:t>Hastanın Açlık Durumu:</a:t>
            </a:r>
            <a:endParaRPr lang="tr-TR" dirty="0">
              <a:solidFill>
                <a:srgbClr val="C00000"/>
              </a:solidFill>
            </a:endParaRPr>
          </a:p>
        </p:txBody>
      </p:sp>
      <p:sp>
        <p:nvSpPr>
          <p:cNvPr id="3" name="2 İçerik Yer Tutucusu"/>
          <p:cNvSpPr>
            <a:spLocks noGrp="1"/>
          </p:cNvSpPr>
          <p:nvPr>
            <p:ph sz="quarter" idx="1"/>
          </p:nvPr>
        </p:nvSpPr>
        <p:spPr/>
        <p:txBody>
          <a:bodyPr>
            <a:normAutofit fontScale="92500"/>
          </a:bodyPr>
          <a:lstStyle/>
          <a:p>
            <a:pPr>
              <a:lnSpc>
                <a:spcPct val="200000"/>
              </a:lnSpc>
            </a:pPr>
            <a:r>
              <a:rPr lang="tr-TR" dirty="0" smtClean="0"/>
              <a:t>Kan örnekleri alınırken bazı değişkenlerin dikkate alınması gerekmektedir. Test sonuçlarının doğruluğu için, hastanın açlık durumunun kontrolü gereklidir. </a:t>
            </a:r>
            <a:r>
              <a:rPr lang="tr-TR" b="1" dirty="0" smtClean="0">
                <a:solidFill>
                  <a:srgbClr val="7030A0"/>
                </a:solidFill>
              </a:rPr>
              <a:t>Kolesterol, </a:t>
            </a:r>
            <a:r>
              <a:rPr lang="tr-TR" b="1" dirty="0" err="1" smtClean="0">
                <a:solidFill>
                  <a:srgbClr val="7030A0"/>
                </a:solidFill>
              </a:rPr>
              <a:t>trigliserit</a:t>
            </a:r>
            <a:r>
              <a:rPr lang="tr-TR" b="1" dirty="0" smtClean="0"/>
              <a:t>, </a:t>
            </a:r>
            <a:r>
              <a:rPr lang="tr-TR" b="1" dirty="0" err="1" smtClean="0">
                <a:solidFill>
                  <a:srgbClr val="7030A0"/>
                </a:solidFill>
              </a:rPr>
              <a:t>glukoz</a:t>
            </a:r>
            <a:r>
              <a:rPr lang="tr-TR" b="1" dirty="0" smtClean="0">
                <a:solidFill>
                  <a:srgbClr val="7030A0"/>
                </a:solidFill>
              </a:rPr>
              <a:t>, demir </a:t>
            </a:r>
            <a:r>
              <a:rPr lang="tr-TR" dirty="0" smtClean="0"/>
              <a:t>vb </a:t>
            </a:r>
            <a:r>
              <a:rPr lang="tr-TR" dirty="0" err="1" smtClean="0"/>
              <a:t>analitlerin</a:t>
            </a:r>
            <a:r>
              <a:rPr lang="tr-TR" dirty="0" smtClean="0"/>
              <a:t> doğru değerlendirilebilmesi için 12 saatlik açlık uygundur.</a:t>
            </a:r>
            <a:endParaRPr lang="tr-TR"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tr-TR" dirty="0" smtClean="0">
                <a:solidFill>
                  <a:srgbClr val="FF0000"/>
                </a:solidFill>
              </a:rPr>
              <a:t>Transferleri </a:t>
            </a:r>
            <a:endParaRPr lang="tr-TR" dirty="0">
              <a:solidFill>
                <a:srgbClr val="FF0000"/>
              </a:solidFill>
            </a:endParaRPr>
          </a:p>
        </p:txBody>
      </p:sp>
      <p:sp>
        <p:nvSpPr>
          <p:cNvPr id="3" name="2 İçerik Yer Tutucusu"/>
          <p:cNvSpPr>
            <a:spLocks noGrp="1"/>
          </p:cNvSpPr>
          <p:nvPr>
            <p:ph sz="quarter" idx="1"/>
          </p:nvPr>
        </p:nvSpPr>
        <p:spPr/>
        <p:txBody>
          <a:bodyPr/>
          <a:lstStyle/>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dirty="0" smtClean="0">
                <a:latin typeface="Times New Roman" pitchFamily="18" charset="0"/>
                <a:cs typeface="Times New Roman" pitchFamily="18" charset="0"/>
              </a:rPr>
              <a:t>Örneklerin </a:t>
            </a:r>
            <a:r>
              <a:rPr lang="tr-TR" dirty="0" err="1" smtClean="0">
                <a:latin typeface="Times New Roman" pitchFamily="18" charset="0"/>
                <a:cs typeface="Times New Roman" pitchFamily="18" charset="0"/>
              </a:rPr>
              <a:t>laboratuvara</a:t>
            </a:r>
            <a:r>
              <a:rPr lang="tr-TR" dirty="0" smtClean="0">
                <a:latin typeface="Times New Roman" pitchFamily="18" charset="0"/>
                <a:cs typeface="Times New Roman" pitchFamily="18" charset="0"/>
              </a:rPr>
              <a:t> en kısa sürede ulaştırılması gereklidir</a:t>
            </a:r>
          </a:p>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dirty="0" smtClean="0">
                <a:latin typeface="Times New Roman" pitchFamily="18" charset="0"/>
                <a:cs typeface="Times New Roman" pitchFamily="18" charset="0"/>
              </a:rPr>
              <a:t>Örneklerin </a:t>
            </a:r>
            <a:r>
              <a:rPr lang="tr-TR" dirty="0" err="1" smtClean="0">
                <a:latin typeface="Times New Roman" pitchFamily="18" charset="0"/>
                <a:cs typeface="Times New Roman" pitchFamily="18" charset="0"/>
              </a:rPr>
              <a:t>laboratuvara</a:t>
            </a:r>
            <a:r>
              <a:rPr lang="tr-TR" dirty="0" smtClean="0">
                <a:latin typeface="Times New Roman" pitchFamily="18" charset="0"/>
                <a:cs typeface="Times New Roman" pitchFamily="18" charset="0"/>
              </a:rPr>
              <a:t> ulaştırılıncaya dek geçen sürede uygun koşullarda muhafazası gerekir</a:t>
            </a:r>
          </a:p>
          <a:p>
            <a:pPr>
              <a:buNone/>
            </a:pPr>
            <a:endParaRPr lang="tr-TR" dirty="0"/>
          </a:p>
        </p:txBody>
      </p:sp>
      <p:pic>
        <p:nvPicPr>
          <p:cNvPr id="4" name="Picture 2"/>
          <p:cNvPicPr>
            <a:picLocks noChangeAspect="1" noChangeArrowheads="1"/>
          </p:cNvPicPr>
          <p:nvPr/>
        </p:nvPicPr>
        <p:blipFill>
          <a:blip r:embed="rId2" cstate="print"/>
          <a:stretch>
            <a:fillRect/>
          </a:stretch>
        </p:blipFill>
        <p:spPr bwMode="auto">
          <a:xfrm>
            <a:off x="251520" y="4581128"/>
            <a:ext cx="1980393" cy="2132856"/>
          </a:xfrm>
          <a:prstGeom prst="rect">
            <a:avLst/>
          </a:prstGeom>
          <a:noFill/>
          <a:ln w="9525">
            <a:noFill/>
            <a:miter lim="800000"/>
            <a:headEnd/>
            <a:tailEnd/>
          </a:ln>
          <a:effectLst/>
        </p:spPr>
      </p:pic>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tr-TR" dirty="0" smtClean="0">
                <a:solidFill>
                  <a:srgbClr val="FF0000"/>
                </a:solidFill>
              </a:rPr>
              <a:t>Saklama koşulları </a:t>
            </a:r>
            <a:endParaRPr lang="tr-TR" dirty="0">
              <a:solidFill>
                <a:srgbClr val="FF0000"/>
              </a:solidFill>
            </a:endParaRPr>
          </a:p>
        </p:txBody>
      </p:sp>
      <p:sp>
        <p:nvSpPr>
          <p:cNvPr id="3" name="2 İçerik Yer Tutucusu"/>
          <p:cNvSpPr>
            <a:spLocks noGrp="1"/>
          </p:cNvSpPr>
          <p:nvPr>
            <p:ph sz="quarter" idx="1"/>
          </p:nvPr>
        </p:nvSpPr>
        <p:spPr/>
        <p:txBody>
          <a:bodyPr>
            <a:normAutofit fontScale="62500" lnSpcReduction="20000"/>
          </a:bodyPr>
          <a:lstStyle/>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latin typeface="Times New Roman" pitchFamily="18" charset="0"/>
                <a:cs typeface="Times New Roman" pitchFamily="18" charset="0"/>
              </a:rPr>
              <a:t>İdrar kültürleri hemen </a:t>
            </a:r>
            <a:r>
              <a:rPr lang="tr-TR" sz="2900" dirty="0" err="1" smtClean="0">
                <a:latin typeface="Times New Roman" pitchFamily="18" charset="0"/>
                <a:cs typeface="Times New Roman" pitchFamily="18" charset="0"/>
              </a:rPr>
              <a:t>laboratuvara</a:t>
            </a:r>
            <a:r>
              <a:rPr lang="tr-TR" sz="2900" dirty="0" smtClean="0">
                <a:latin typeface="Times New Roman" pitchFamily="18" charset="0"/>
                <a:cs typeface="Times New Roman" pitchFamily="18" charset="0"/>
              </a:rPr>
              <a:t> ulaştırılmayacaksa buzdolabına konmalı</a:t>
            </a:r>
          </a:p>
          <a:p>
            <a:pPr marL="725488" lvl="1"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latin typeface="Times New Roman" pitchFamily="18" charset="0"/>
                <a:cs typeface="Times New Roman" pitchFamily="18" charset="0"/>
              </a:rPr>
              <a:t>İdrar bakterilerin üremesi için elverişli bir ortam</a:t>
            </a:r>
          </a:p>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dirty="0" smtClean="0">
                <a:latin typeface="Times New Roman" pitchFamily="18" charset="0"/>
                <a:cs typeface="Times New Roman" pitchFamily="18" charset="0"/>
              </a:rPr>
              <a:t>Örneği uygun olmayan ortamda beklettiğinizde </a:t>
            </a:r>
            <a:r>
              <a:rPr lang="tr-TR" sz="2900" dirty="0" err="1" smtClean="0">
                <a:latin typeface="Times New Roman" pitchFamily="18" charset="0"/>
                <a:cs typeface="Times New Roman" pitchFamily="18" charset="0"/>
              </a:rPr>
              <a:t>kontamine</a:t>
            </a:r>
            <a:r>
              <a:rPr lang="tr-TR" sz="2900" dirty="0" smtClean="0">
                <a:latin typeface="Times New Roman" pitchFamily="18" charset="0"/>
                <a:cs typeface="Times New Roman" pitchFamily="18" charset="0"/>
              </a:rPr>
              <a:t> olan bakteriler çoğalacak ve sonucunuzun gecikmesine, yanlış sonuçlanmasına yol açar</a:t>
            </a:r>
          </a:p>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b="1" dirty="0" smtClean="0">
                <a:latin typeface="Times New Roman" pitchFamily="18" charset="0"/>
                <a:cs typeface="Times New Roman" pitchFamily="18" charset="0"/>
              </a:rPr>
              <a:t>Kan kültürleri buzdolabına konmamalıdır</a:t>
            </a:r>
          </a:p>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b="1" dirty="0" smtClean="0">
                <a:latin typeface="Times New Roman" pitchFamily="18" charset="0"/>
                <a:cs typeface="Times New Roman" pitchFamily="18" charset="0"/>
              </a:rPr>
              <a:t>BOS örnekleri buzdolabına konmamalıdır</a:t>
            </a:r>
          </a:p>
          <a:p>
            <a:pPr marL="268288" indent="-268288">
              <a:lnSpc>
                <a:spcPct val="200000"/>
              </a:lnSpc>
              <a:spcBef>
                <a:spcPts val="650"/>
              </a:spcBef>
              <a:buClr>
                <a:srgbClr val="9BBB59"/>
              </a:buClr>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tr-TR" sz="2900" b="1" dirty="0" smtClean="0">
                <a:latin typeface="Times New Roman" pitchFamily="18" charset="0"/>
                <a:cs typeface="Times New Roman" pitchFamily="18" charset="0"/>
              </a:rPr>
              <a:t>Gaita örnekleri </a:t>
            </a:r>
            <a:r>
              <a:rPr lang="tr-TR" sz="2900" b="1" dirty="0" err="1" smtClean="0">
                <a:latin typeface="Times New Roman" pitchFamily="18" charset="0"/>
                <a:cs typeface="Times New Roman" pitchFamily="18" charset="0"/>
              </a:rPr>
              <a:t>buzdolobına</a:t>
            </a:r>
            <a:r>
              <a:rPr lang="tr-TR" sz="2900" b="1" dirty="0" smtClean="0">
                <a:latin typeface="Times New Roman" pitchFamily="18" charset="0"/>
                <a:cs typeface="Times New Roman" pitchFamily="18" charset="0"/>
              </a:rPr>
              <a:t> konmadan yarım saat içinde incelenmeli</a:t>
            </a:r>
            <a:endParaRPr lang="tr-TR" sz="2900" dirty="0" smtClean="0">
              <a:latin typeface="Times New Roman" pitchFamily="18" charset="0"/>
              <a:cs typeface="Times New Roman" pitchFamily="18" charset="0"/>
            </a:endParaRPr>
          </a:p>
          <a:p>
            <a:pPr>
              <a:buNone/>
            </a:pPr>
            <a:endParaRPr lang="tr-TR" dirty="0"/>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tr-TR" sz="3200" dirty="0" smtClean="0">
                <a:solidFill>
                  <a:srgbClr val="FF0000"/>
                </a:solidFill>
                <a:latin typeface="Times New Roman" pitchFamily="18" charset="0"/>
                <a:cs typeface="Times New Roman" pitchFamily="18" charset="0"/>
              </a:rPr>
              <a:t>NUMUNE TRANSFER KAPLARI</a:t>
            </a:r>
            <a:endParaRPr lang="tr-TR" dirty="0">
              <a:solidFill>
                <a:srgbClr val="FF0000"/>
              </a:solidFill>
            </a:endParaRPr>
          </a:p>
        </p:txBody>
      </p:sp>
      <p:sp>
        <p:nvSpPr>
          <p:cNvPr id="3" name="2 İçerik Yer Tutucusu"/>
          <p:cNvSpPr>
            <a:spLocks noGrp="1"/>
          </p:cNvSpPr>
          <p:nvPr>
            <p:ph sz="quarter" idx="1"/>
          </p:nvPr>
        </p:nvSpPr>
        <p:spPr>
          <a:xfrm>
            <a:off x="395536" y="1556792"/>
            <a:ext cx="7529264" cy="4917160"/>
          </a:xfrm>
        </p:spPr>
        <p:txBody>
          <a:bodyPr/>
          <a:lstStyle/>
          <a:p>
            <a:r>
              <a:rPr lang="tr-TR" dirty="0" smtClean="0">
                <a:latin typeface="Times New Roman" pitchFamily="18" charset="0"/>
                <a:cs typeface="Times New Roman" pitchFamily="18" charset="0"/>
              </a:rPr>
              <a:t>Steril İdrar Kabı: </a:t>
            </a:r>
          </a:p>
          <a:p>
            <a:pPr>
              <a:buNone/>
            </a:pPr>
            <a:r>
              <a:rPr lang="tr-TR" dirty="0" smtClean="0">
                <a:latin typeface="Times New Roman" pitchFamily="18" charset="0"/>
                <a:cs typeface="Times New Roman" pitchFamily="18" charset="0"/>
              </a:rPr>
              <a:t>   (</a:t>
            </a:r>
            <a:r>
              <a:rPr lang="tr-TR" dirty="0" smtClean="0">
                <a:solidFill>
                  <a:srgbClr val="FF0000"/>
                </a:solidFill>
                <a:latin typeface="Times New Roman" pitchFamily="18" charset="0"/>
                <a:cs typeface="Times New Roman" pitchFamily="18" charset="0"/>
              </a:rPr>
              <a:t>kırmızı</a:t>
            </a:r>
            <a:r>
              <a:rPr lang="tr-TR" dirty="0" smtClean="0">
                <a:latin typeface="Times New Roman" pitchFamily="18" charset="0"/>
                <a:cs typeface="Times New Roman" pitchFamily="18" charset="0"/>
              </a:rPr>
              <a:t> kapaklı)   </a:t>
            </a:r>
          </a:p>
          <a:p>
            <a:pPr>
              <a:buNone/>
            </a:pPr>
            <a:r>
              <a:rPr lang="tr-TR" dirty="0" smtClean="0"/>
              <a:t/>
            </a:r>
            <a:br>
              <a:rPr lang="tr-TR" dirty="0" smtClean="0"/>
            </a:br>
            <a:r>
              <a:rPr lang="tr-TR" dirty="0" smtClean="0">
                <a:latin typeface="Times New Roman" pitchFamily="18" charset="0"/>
                <a:cs typeface="Times New Roman" pitchFamily="18" charset="0"/>
              </a:rPr>
              <a:t>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Balgam Taşıma Kabı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endParaRPr lang="tr-TR" dirty="0"/>
          </a:p>
        </p:txBody>
      </p:sp>
      <p:pic>
        <p:nvPicPr>
          <p:cNvPr id="4" name="3 Resim" descr="polipropilen-stieril-idrar-numune-kabi-resim"/>
          <p:cNvPicPr/>
          <p:nvPr/>
        </p:nvPicPr>
        <p:blipFill>
          <a:blip r:embed="rId2" cstate="print"/>
          <a:srcRect/>
          <a:stretch>
            <a:fillRect/>
          </a:stretch>
        </p:blipFill>
        <p:spPr bwMode="auto">
          <a:xfrm>
            <a:off x="4644008" y="1556792"/>
            <a:ext cx="2138580" cy="1296144"/>
          </a:xfrm>
          <a:prstGeom prst="rect">
            <a:avLst/>
          </a:prstGeom>
          <a:noFill/>
          <a:ln w="9525">
            <a:noFill/>
            <a:miter lim="800000"/>
            <a:headEnd/>
            <a:tailEnd/>
          </a:ln>
        </p:spPr>
      </p:pic>
      <p:pic>
        <p:nvPicPr>
          <p:cNvPr id="5" name="image" descr="Tüp PP  50ml vida kapaklı 25adet/amb. (Kapak Dahil)">
            <a:hlinkClick r:id="rId3" tooltip="&quot;Tüp PP  50ml vida kapaklı 25adet/amb. (Kapak Dahil)&quot;"/>
          </p:cNvPr>
          <p:cNvPicPr/>
          <p:nvPr/>
        </p:nvPicPr>
        <p:blipFill>
          <a:blip r:embed="rId4" cstate="print"/>
          <a:srcRect/>
          <a:stretch>
            <a:fillRect/>
          </a:stretch>
        </p:blipFill>
        <p:spPr bwMode="auto">
          <a:xfrm flipV="1">
            <a:off x="4716016" y="3933056"/>
            <a:ext cx="2143140" cy="1714512"/>
          </a:xfrm>
          <a:prstGeom prst="rect">
            <a:avLst/>
          </a:prstGeom>
          <a:noFill/>
          <a:ln w="9525">
            <a:noFill/>
            <a:miter lim="800000"/>
            <a:headEnd/>
            <a:tailEnd/>
          </a:ln>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a:xfrm>
            <a:off x="457200" y="332656"/>
            <a:ext cx="7467600" cy="6141296"/>
          </a:xfrm>
        </p:spPr>
        <p:txBody>
          <a:bodyPr>
            <a:normAutofit fontScale="92500" lnSpcReduction="20000"/>
          </a:bodyPr>
          <a:lstStyle/>
          <a:p>
            <a:r>
              <a:rPr lang="tr-TR" dirty="0" smtClean="0">
                <a:latin typeface="Times New Roman" pitchFamily="18" charset="0"/>
                <a:cs typeface="Times New Roman" pitchFamily="18" charset="0"/>
              </a:rPr>
              <a:t>Gaita Taşıma Kabı</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Kültür Transport </a:t>
            </a:r>
            <a:r>
              <a:rPr lang="tr-TR" dirty="0" err="1" smtClean="0">
                <a:latin typeface="Times New Roman" pitchFamily="18" charset="0"/>
                <a:cs typeface="Times New Roman" pitchFamily="18" charset="0"/>
              </a:rPr>
              <a:t>Besiyeri</a:t>
            </a:r>
            <a:r>
              <a:rPr lang="tr-TR" dirty="0" smtClean="0">
                <a:latin typeface="Times New Roman" pitchFamily="18" charset="0"/>
                <a:cs typeface="Times New Roman" pitchFamily="18" charset="0"/>
              </a:rPr>
              <a:t>: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t>
            </a:r>
            <a:endParaRPr lang="tr-TR" dirty="0"/>
          </a:p>
        </p:txBody>
      </p:sp>
      <p:pic>
        <p:nvPicPr>
          <p:cNvPr id="6" name="5 Resim" descr="kapakli-gaita-kabi-resim"/>
          <p:cNvPicPr/>
          <p:nvPr/>
        </p:nvPicPr>
        <p:blipFill>
          <a:blip r:embed="rId2" cstate="print"/>
          <a:srcRect/>
          <a:stretch>
            <a:fillRect/>
          </a:stretch>
        </p:blipFill>
        <p:spPr bwMode="auto">
          <a:xfrm>
            <a:off x="4283968" y="188640"/>
            <a:ext cx="2428892" cy="1785950"/>
          </a:xfrm>
          <a:prstGeom prst="rect">
            <a:avLst/>
          </a:prstGeom>
          <a:noFill/>
          <a:ln w="9525">
            <a:noFill/>
            <a:miter lim="800000"/>
            <a:headEnd/>
            <a:tailEnd/>
          </a:ln>
        </p:spPr>
      </p:pic>
      <p:pic>
        <p:nvPicPr>
          <p:cNvPr id="8" name="7 Resim" descr="mikro17"/>
          <p:cNvPicPr/>
          <p:nvPr/>
        </p:nvPicPr>
        <p:blipFill>
          <a:blip r:embed="rId3" cstate="print"/>
          <a:srcRect/>
          <a:stretch>
            <a:fillRect/>
          </a:stretch>
        </p:blipFill>
        <p:spPr bwMode="auto">
          <a:xfrm>
            <a:off x="4427984" y="3212976"/>
            <a:ext cx="2928958" cy="1643074"/>
          </a:xfrm>
          <a:prstGeom prst="rect">
            <a:avLst/>
          </a:prstGeom>
          <a:noFill/>
          <a:ln w="9525">
            <a:noFill/>
            <a:miter lim="800000"/>
            <a:headEnd/>
            <a:tailEnd/>
          </a:ln>
        </p:spPr>
      </p:pic>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16632"/>
            <a:ext cx="7467600" cy="6357320"/>
          </a:xfrm>
        </p:spPr>
        <p:txBody>
          <a:bodyPr/>
          <a:lstStyle/>
          <a:p>
            <a:pPr>
              <a:buNone/>
            </a:pP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Kan Kültür Şişeleri (</a:t>
            </a:r>
            <a:r>
              <a:rPr lang="tr-TR" dirty="0" err="1" smtClean="0">
                <a:latin typeface="Times New Roman" pitchFamily="18" charset="0"/>
                <a:cs typeface="Times New Roman" pitchFamily="18" charset="0"/>
              </a:rPr>
              <a:t>Aerob</a:t>
            </a:r>
            <a:r>
              <a:rPr lang="tr-TR" dirty="0" smtClean="0">
                <a:latin typeface="Times New Roman" pitchFamily="18" charset="0"/>
                <a:cs typeface="Times New Roman" pitchFamily="18" charset="0"/>
              </a:rPr>
              <a:t>, Pediatrik):</a:t>
            </a:r>
          </a:p>
          <a:p>
            <a:pPr>
              <a:buNone/>
            </a:pPr>
            <a:endParaRPr lang="tr-TR" dirty="0"/>
          </a:p>
        </p:txBody>
      </p:sp>
      <p:pic>
        <p:nvPicPr>
          <p:cNvPr id="4" name="3 Resim" descr="260"/>
          <p:cNvPicPr/>
          <p:nvPr/>
        </p:nvPicPr>
        <p:blipFill>
          <a:blip r:embed="rId2" cstate="print"/>
          <a:srcRect/>
          <a:stretch>
            <a:fillRect/>
          </a:stretch>
        </p:blipFill>
        <p:spPr bwMode="auto">
          <a:xfrm>
            <a:off x="1475656" y="3284984"/>
            <a:ext cx="4536504" cy="2808312"/>
          </a:xfrm>
          <a:prstGeom prst="rect">
            <a:avLst/>
          </a:prstGeom>
          <a:noFill/>
          <a:ln w="9525">
            <a:noFill/>
            <a:miter lim="800000"/>
            <a:headEnd/>
            <a:tailEnd/>
          </a:ln>
        </p:spPr>
      </p:pic>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sv-SE" dirty="0" smtClean="0">
                <a:solidFill>
                  <a:srgbClr val="C00000"/>
                </a:solidFill>
              </a:rPr>
              <a:t>Kan Alındıktan Sonra Kan Alınan Bölgenin Bakımı</a:t>
            </a:r>
            <a:endParaRPr lang="tr-TR" dirty="0">
              <a:solidFill>
                <a:srgbClr val="C00000"/>
              </a:solidFill>
            </a:endParaRPr>
          </a:p>
        </p:txBody>
      </p:sp>
      <p:sp>
        <p:nvSpPr>
          <p:cNvPr id="3" name="2 İçerik Yer Tutucusu"/>
          <p:cNvSpPr>
            <a:spLocks noGrp="1"/>
          </p:cNvSpPr>
          <p:nvPr>
            <p:ph sz="quarter" idx="1"/>
          </p:nvPr>
        </p:nvSpPr>
        <p:spPr/>
        <p:txBody>
          <a:bodyPr/>
          <a:lstStyle/>
          <a:p>
            <a:pPr>
              <a:buFont typeface="Wingdings" pitchFamily="2" charset="2"/>
              <a:buChar char="q"/>
            </a:pPr>
            <a:r>
              <a:rPr lang="tr-TR" dirty="0" smtClean="0"/>
              <a:t> Vakumlu tüp iğne seti üzerinde iken iğne damardan çıkarılmamalıdır. </a:t>
            </a:r>
            <a:br>
              <a:rPr lang="tr-TR" dirty="0" smtClean="0"/>
            </a:br>
            <a:r>
              <a:rPr lang="tr-TR" dirty="0" smtClean="0"/>
              <a:t/>
            </a:r>
            <a:br>
              <a:rPr lang="tr-TR" dirty="0" smtClean="0"/>
            </a:br>
            <a:r>
              <a:rPr lang="tr-TR" dirty="0" smtClean="0"/>
              <a:t> İğne koldan çekildikten sonra hastaya bu bölgeye birkaç dakika daha basması ve kolunu düz tutması söylenir. </a:t>
            </a:r>
            <a:br>
              <a:rPr lang="tr-TR" dirty="0" smtClean="0"/>
            </a:br>
            <a:r>
              <a:rPr lang="tr-TR" dirty="0" smtClean="0"/>
              <a:t/>
            </a:r>
            <a:br>
              <a:rPr lang="tr-TR" dirty="0" smtClean="0"/>
            </a:br>
            <a:r>
              <a:rPr lang="tr-TR" dirty="0" smtClean="0"/>
              <a:t> İğne mümkünse kapağı kapatılmadan atık kabına atılmalıdır. </a:t>
            </a:r>
            <a:br>
              <a:rPr lang="tr-TR" dirty="0" smtClean="0"/>
            </a:br>
            <a:r>
              <a:rPr lang="tr-TR" dirty="0" smtClean="0"/>
              <a:t/>
            </a:r>
            <a:br>
              <a:rPr lang="tr-TR" dirty="0" smtClean="0"/>
            </a:br>
            <a:r>
              <a:rPr lang="tr-TR" dirty="0" smtClean="0"/>
              <a:t>İğnenin kan alana batmaması </a:t>
            </a:r>
            <a:r>
              <a:rPr lang="tr-TR" dirty="0" err="1" smtClean="0"/>
              <a:t>biyogüvenlik</a:t>
            </a:r>
            <a:r>
              <a:rPr lang="tr-TR" dirty="0" smtClean="0"/>
              <a:t> açısından çok önemlidir</a:t>
            </a:r>
            <a:endParaRPr lang="tr-TR"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vacuette-dlya-gematologicheskikh-issledovanij.jpg"/>
          <p:cNvPicPr>
            <a:picLocks noGrp="1" noChangeAspect="1"/>
          </p:cNvPicPr>
          <p:nvPr>
            <p:ph sz="quarter" idx="1"/>
          </p:nvPr>
        </p:nvPicPr>
        <p:blipFill>
          <a:blip r:embed="rId2" cstate="print"/>
          <a:stretch>
            <a:fillRect/>
          </a:stretch>
        </p:blipFill>
        <p:spPr>
          <a:xfrm>
            <a:off x="395536" y="188640"/>
            <a:ext cx="7622205" cy="6669360"/>
          </a:xfrm>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err="1" smtClean="0">
                <a:solidFill>
                  <a:srgbClr val="C00000"/>
                </a:solidFill>
              </a:rPr>
              <a:t>Hemoliz</a:t>
            </a:r>
            <a:r>
              <a:rPr lang="tr-TR" dirty="0" smtClean="0">
                <a:solidFill>
                  <a:srgbClr val="C00000"/>
                </a:solidFill>
              </a:rPr>
              <a:t> ve </a:t>
            </a:r>
            <a:r>
              <a:rPr lang="tr-TR" dirty="0" err="1" smtClean="0">
                <a:solidFill>
                  <a:srgbClr val="C00000"/>
                </a:solidFill>
              </a:rPr>
              <a:t>Hemolizi</a:t>
            </a:r>
            <a:r>
              <a:rPr lang="tr-TR" dirty="0" smtClean="0">
                <a:solidFill>
                  <a:srgbClr val="C00000"/>
                </a:solidFill>
              </a:rPr>
              <a:t> Önlemek İçin Alternatif Araçlar ve İpuçları:</a:t>
            </a:r>
            <a:endParaRPr lang="tr-TR" dirty="0">
              <a:solidFill>
                <a:srgbClr val="C00000"/>
              </a:solidFill>
            </a:endParaRPr>
          </a:p>
        </p:txBody>
      </p:sp>
      <p:sp>
        <p:nvSpPr>
          <p:cNvPr id="3" name="2 İçerik Yer Tutucusu"/>
          <p:cNvSpPr>
            <a:spLocks noGrp="1"/>
          </p:cNvSpPr>
          <p:nvPr>
            <p:ph sz="quarter" idx="1"/>
          </p:nvPr>
        </p:nvSpPr>
        <p:spPr/>
        <p:txBody>
          <a:bodyPr>
            <a:normAutofit fontScale="92500"/>
          </a:bodyPr>
          <a:lstStyle/>
          <a:p>
            <a:pPr>
              <a:lnSpc>
                <a:spcPct val="200000"/>
              </a:lnSpc>
              <a:buNone/>
            </a:pPr>
            <a:r>
              <a:rPr lang="tr-TR" dirty="0" smtClean="0"/>
              <a:t>      </a:t>
            </a:r>
            <a:r>
              <a:rPr lang="tr-TR" dirty="0" err="1" smtClean="0"/>
              <a:t>Preanalitik</a:t>
            </a:r>
            <a:r>
              <a:rPr lang="tr-TR" dirty="0" smtClean="0"/>
              <a:t> hatalar arasında </a:t>
            </a:r>
            <a:r>
              <a:rPr lang="tr-TR" dirty="0" err="1" smtClean="0"/>
              <a:t>hemoliz</a:t>
            </a:r>
            <a:r>
              <a:rPr lang="tr-TR" dirty="0" smtClean="0"/>
              <a:t> en yaygınlarından biridir. </a:t>
            </a:r>
            <a:r>
              <a:rPr lang="tr-TR" dirty="0" err="1" smtClean="0"/>
              <a:t>Hemoliz</a:t>
            </a:r>
            <a:r>
              <a:rPr lang="tr-TR" dirty="0" smtClean="0"/>
              <a:t> sonucunda, kırmızı kan hücreleri içerisinde bulunan (</a:t>
            </a:r>
            <a:r>
              <a:rPr lang="tr-TR" sz="2600" b="1" dirty="0" smtClean="0">
                <a:solidFill>
                  <a:srgbClr val="7030A0"/>
                </a:solidFill>
              </a:rPr>
              <a:t>özellikle potasyum ve </a:t>
            </a:r>
            <a:r>
              <a:rPr lang="tr-TR" sz="2600" b="1" dirty="0" err="1" smtClean="0">
                <a:solidFill>
                  <a:srgbClr val="7030A0"/>
                </a:solidFill>
              </a:rPr>
              <a:t>laktat</a:t>
            </a:r>
            <a:r>
              <a:rPr lang="tr-TR" sz="2600" b="1" dirty="0" smtClean="0">
                <a:solidFill>
                  <a:srgbClr val="7030A0"/>
                </a:solidFill>
              </a:rPr>
              <a:t> </a:t>
            </a:r>
            <a:r>
              <a:rPr lang="tr-TR" sz="2600" b="1" dirty="0" err="1" smtClean="0">
                <a:solidFill>
                  <a:srgbClr val="7030A0"/>
                </a:solidFill>
              </a:rPr>
              <a:t>dehidrogenaz</a:t>
            </a:r>
            <a:r>
              <a:rPr lang="tr-TR" dirty="0" smtClean="0"/>
              <a:t>) bileşenler serum veya plazmaya karışırlar. Bu durum serum veya plazmada ki değerlerde sapmalara yol açar. </a:t>
            </a:r>
            <a:endParaRPr lang="tr-TR"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normAutofit/>
          </a:bodyPr>
          <a:lstStyle/>
          <a:p>
            <a:pPr>
              <a:lnSpc>
                <a:spcPct val="200000"/>
              </a:lnSpc>
            </a:pPr>
            <a:r>
              <a:rPr lang="tr-TR" dirty="0" smtClean="0"/>
              <a:t>Mecburi durumlar dışında enjektörle kan alınmamalıdır.</a:t>
            </a:r>
          </a:p>
          <a:p>
            <a:pPr>
              <a:lnSpc>
                <a:spcPct val="200000"/>
              </a:lnSpc>
            </a:pPr>
            <a:r>
              <a:rPr lang="tr-TR" dirty="0" smtClean="0"/>
              <a:t> Kan alma sırasında vakumlu, kapalı sistemler kullanılmalıdır.</a:t>
            </a:r>
          </a:p>
          <a:p>
            <a:pPr>
              <a:lnSpc>
                <a:spcPct val="200000"/>
              </a:lnSpc>
            </a:pPr>
            <a:r>
              <a:rPr lang="tr-TR" dirty="0" smtClean="0"/>
              <a:t> </a:t>
            </a:r>
            <a:r>
              <a:rPr lang="tr-TR" sz="3900" dirty="0" err="1" smtClean="0">
                <a:solidFill>
                  <a:srgbClr val="7030A0"/>
                </a:solidFill>
              </a:rPr>
              <a:t>Vacutainer</a:t>
            </a:r>
            <a:r>
              <a:rPr lang="tr-TR" sz="3900" dirty="0" smtClean="0">
                <a:solidFill>
                  <a:srgbClr val="7030A0"/>
                </a:solidFill>
              </a:rPr>
              <a:t> sistemler</a:t>
            </a:r>
            <a:r>
              <a:rPr lang="tr-TR" dirty="0" smtClean="0"/>
              <a:t>, kapalı sistem olup açık bir sisteme kıyasla daha hijyenik ve </a:t>
            </a:r>
            <a:r>
              <a:rPr lang="tr-TR" dirty="0" err="1" smtClean="0"/>
              <a:t>hemoliz</a:t>
            </a:r>
            <a:r>
              <a:rPr lang="tr-TR" dirty="0" smtClean="0"/>
              <a:t> riski daha düşüktür.</a:t>
            </a:r>
            <a:endParaRPr lang="tr-TR"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87633664-vacutainer-on-white-background.jpg"/>
          <p:cNvPicPr>
            <a:picLocks noGrp="1" noChangeAspect="1"/>
          </p:cNvPicPr>
          <p:nvPr>
            <p:ph sz="quarter" idx="1"/>
          </p:nvPr>
        </p:nvPicPr>
        <p:blipFill>
          <a:blip r:embed="rId2" cstate="print"/>
          <a:stretch>
            <a:fillRect/>
          </a:stretch>
        </p:blipFill>
        <p:spPr>
          <a:xfrm>
            <a:off x="395536" y="0"/>
            <a:ext cx="7344816" cy="6165303"/>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332656"/>
            <a:ext cx="7920880" cy="5832648"/>
          </a:xfrm>
        </p:spPr>
        <p:txBody>
          <a:bodyPr/>
          <a:lstStyle/>
          <a:p>
            <a:pPr>
              <a:lnSpc>
                <a:spcPct val="200000"/>
              </a:lnSpc>
            </a:pPr>
            <a:r>
              <a:rPr lang="tr-TR" dirty="0" smtClean="0"/>
              <a:t>Bununla birlikte </a:t>
            </a:r>
            <a:r>
              <a:rPr lang="tr-TR" dirty="0" err="1" smtClean="0"/>
              <a:t>diürnal</a:t>
            </a:r>
            <a:r>
              <a:rPr lang="tr-TR" dirty="0" smtClean="0"/>
              <a:t> varyasyon (sabah en yüksek olan, akşama doğru değeri düşen) gösteren testler (</a:t>
            </a:r>
            <a:r>
              <a:rPr lang="tr-TR" b="1" dirty="0" err="1" smtClean="0">
                <a:solidFill>
                  <a:srgbClr val="7030A0"/>
                </a:solidFill>
              </a:rPr>
              <a:t>kortizol</a:t>
            </a:r>
            <a:r>
              <a:rPr lang="tr-TR" dirty="0" smtClean="0">
                <a:solidFill>
                  <a:srgbClr val="7030A0"/>
                </a:solidFill>
              </a:rPr>
              <a:t>, </a:t>
            </a:r>
            <a:r>
              <a:rPr lang="tr-TR" b="1" dirty="0" smtClean="0">
                <a:solidFill>
                  <a:srgbClr val="7030A0"/>
                </a:solidFill>
              </a:rPr>
              <a:t>ACTH</a:t>
            </a:r>
            <a:r>
              <a:rPr lang="tr-TR" dirty="0" smtClean="0">
                <a:solidFill>
                  <a:srgbClr val="7030A0"/>
                </a:solidFill>
              </a:rPr>
              <a:t>, </a:t>
            </a:r>
            <a:r>
              <a:rPr lang="tr-TR" b="1" dirty="0" smtClean="0">
                <a:solidFill>
                  <a:srgbClr val="7030A0"/>
                </a:solidFill>
              </a:rPr>
              <a:t>demir</a:t>
            </a:r>
            <a:r>
              <a:rPr lang="tr-TR" dirty="0" smtClean="0">
                <a:solidFill>
                  <a:srgbClr val="7030A0"/>
                </a:solidFill>
              </a:rPr>
              <a:t>, </a:t>
            </a:r>
            <a:r>
              <a:rPr lang="tr-TR" b="1" dirty="0" smtClean="0">
                <a:solidFill>
                  <a:srgbClr val="7030A0"/>
                </a:solidFill>
              </a:rPr>
              <a:t>demir bağlama, aminoasitler </a:t>
            </a:r>
            <a:r>
              <a:rPr lang="tr-TR" dirty="0" smtClean="0"/>
              <a:t>vb.) için kan alma </a:t>
            </a:r>
            <a:r>
              <a:rPr lang="tr-TR" dirty="0" err="1" smtClean="0"/>
              <a:t>saatinede</a:t>
            </a:r>
            <a:r>
              <a:rPr lang="tr-TR" dirty="0" smtClean="0"/>
              <a:t> dikkat edilmelidir.</a:t>
            </a:r>
            <a:endParaRPr lang="tr-TR" dirty="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lstStyle/>
          <a:p>
            <a:pPr>
              <a:lnSpc>
                <a:spcPct val="200000"/>
              </a:lnSpc>
            </a:pPr>
            <a:r>
              <a:rPr lang="tr-TR" dirty="0" smtClean="0"/>
              <a:t>     Tüpler sterildir ve içlerindeki vakum miktarından dolayı, kan dolumu kontrollüdür. Yani katkı maddelerinin kana oranı kontrollüdür.</a:t>
            </a:r>
            <a:r>
              <a:rPr lang="tr-TR" dirty="0" err="1" smtClean="0"/>
              <a:t>Vacutainer</a:t>
            </a:r>
            <a:r>
              <a:rPr lang="tr-TR" dirty="0" smtClean="0"/>
              <a:t> sistemler, örneklerin emniyetli ve hızlı bir şekilde alınabilmesini sağlar.</a:t>
            </a:r>
            <a:endParaRPr lang="tr-TR"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normAutofit fontScale="90000"/>
          </a:bodyPr>
          <a:lstStyle/>
          <a:p>
            <a:r>
              <a:rPr lang="tr-TR" dirty="0" smtClean="0">
                <a:solidFill>
                  <a:srgbClr val="C00000"/>
                </a:solidFill>
              </a:rPr>
              <a:t>KAN ALMA SIRASINDA KARŞILAŞILAN BAZI SORUNLAR VE ÇÖZÜM ÖNERİLERİ</a:t>
            </a:r>
            <a:endParaRPr lang="tr-TR" dirty="0">
              <a:solidFill>
                <a:srgbClr val="C00000"/>
              </a:solidFill>
            </a:endParaRPr>
          </a:p>
        </p:txBody>
      </p:sp>
      <p:sp>
        <p:nvSpPr>
          <p:cNvPr id="3" name="2 İçerik Yer Tutucusu"/>
          <p:cNvSpPr>
            <a:spLocks noGrp="1"/>
          </p:cNvSpPr>
          <p:nvPr>
            <p:ph sz="quarter" idx="1"/>
          </p:nvPr>
        </p:nvSpPr>
        <p:spPr/>
        <p:txBody>
          <a:bodyPr/>
          <a:lstStyle/>
          <a:p>
            <a:pPr>
              <a:buNone/>
            </a:pPr>
            <a:r>
              <a:rPr lang="tr-TR" dirty="0" smtClean="0">
                <a:solidFill>
                  <a:srgbClr val="0070C0"/>
                </a:solidFill>
              </a:rPr>
              <a:t>   </a:t>
            </a:r>
            <a:r>
              <a:rPr lang="tr-TR" dirty="0" smtClean="0">
                <a:solidFill>
                  <a:schemeClr val="accent2">
                    <a:lumMod val="50000"/>
                  </a:schemeClr>
                </a:solidFill>
              </a:rPr>
              <a:t>Sorun: </a:t>
            </a:r>
            <a:r>
              <a:rPr lang="tr-TR" dirty="0" err="1" smtClean="0"/>
              <a:t>Yüzeyel</a:t>
            </a:r>
            <a:r>
              <a:rPr lang="tr-TR" dirty="0" smtClean="0"/>
              <a:t> </a:t>
            </a:r>
            <a:r>
              <a:rPr lang="tr-TR" dirty="0" err="1" smtClean="0"/>
              <a:t>venler</a:t>
            </a:r>
            <a:r>
              <a:rPr lang="tr-TR" dirty="0" smtClean="0"/>
              <a:t> kolayca görülemiyor veya hissedilemiyor </a:t>
            </a:r>
            <a:br>
              <a:rPr lang="tr-TR" dirty="0" smtClean="0"/>
            </a:br>
            <a:r>
              <a:rPr lang="tr-TR" dirty="0" smtClean="0"/>
              <a:t/>
            </a:r>
            <a:br>
              <a:rPr lang="tr-TR" dirty="0" smtClean="0"/>
            </a:br>
            <a:r>
              <a:rPr lang="tr-TR" dirty="0" smtClean="0">
                <a:solidFill>
                  <a:srgbClr val="92D050"/>
                </a:solidFill>
              </a:rPr>
              <a:t>Çözüm: </a:t>
            </a:r>
            <a:r>
              <a:rPr lang="tr-TR" dirty="0" smtClean="0"/>
              <a:t>Kol aşağı sarkacak şekilde indirilir, Bilekten dirseğe doğru masaj yapılır, Kan alınacak yere hafifçe vurulur.</a:t>
            </a:r>
            <a:endParaRPr lang="tr-TR" dirty="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57158" y="285728"/>
            <a:ext cx="7567642" cy="6188224"/>
          </a:xfrm>
        </p:spPr>
        <p:txBody>
          <a:bodyPr>
            <a:normAutofit/>
          </a:bodyPr>
          <a:lstStyle/>
          <a:p>
            <a:pPr>
              <a:buNone/>
            </a:pPr>
            <a:r>
              <a:rPr lang="tr-TR" dirty="0" smtClean="0"/>
              <a:t>   </a:t>
            </a:r>
            <a:r>
              <a:rPr lang="tr-TR" b="1" dirty="0" smtClean="0">
                <a:solidFill>
                  <a:schemeClr val="accent2">
                    <a:lumMod val="50000"/>
                  </a:schemeClr>
                </a:solidFill>
              </a:rPr>
              <a:t>Sorun: </a:t>
            </a:r>
            <a:r>
              <a:rPr lang="tr-TR" dirty="0" smtClean="0"/>
              <a:t>Kan alırken tüpe hiç kan gelmiyor veya tüpe kan gelmesi durdu</a:t>
            </a:r>
            <a:br>
              <a:rPr lang="tr-TR" dirty="0" smtClean="0"/>
            </a:br>
            <a:r>
              <a:rPr lang="tr-TR" dirty="0" smtClean="0"/>
              <a:t/>
            </a:r>
            <a:br>
              <a:rPr lang="tr-TR" dirty="0" smtClean="0"/>
            </a:br>
            <a:r>
              <a:rPr lang="tr-TR" dirty="0" smtClean="0"/>
              <a:t> </a:t>
            </a:r>
            <a:r>
              <a:rPr lang="tr-TR" b="1" dirty="0" smtClean="0">
                <a:solidFill>
                  <a:srgbClr val="92D050"/>
                </a:solidFill>
              </a:rPr>
              <a:t>Çözüm: </a:t>
            </a:r>
            <a:r>
              <a:rPr lang="tr-TR" dirty="0" smtClean="0"/>
              <a:t>İğne damar lümeninde olmayabilir: İğne bir miktar daha öne itilir. </a:t>
            </a:r>
            <a:br>
              <a:rPr lang="tr-TR" dirty="0" smtClean="0"/>
            </a:br>
            <a:r>
              <a:rPr lang="tr-TR" dirty="0" smtClean="0"/>
              <a:t/>
            </a:r>
            <a:br>
              <a:rPr lang="tr-TR" dirty="0" smtClean="0"/>
            </a:br>
            <a:r>
              <a:rPr lang="tr-TR" dirty="0" smtClean="0"/>
              <a:t>İğne damarın her iki duvarını geçip damar dışına çıkmış olabilir: İğne geri çekilerek tekrar lümene girmesi sağlanır.</a:t>
            </a:r>
            <a:br>
              <a:rPr lang="tr-TR" dirty="0" smtClean="0"/>
            </a:br>
            <a:r>
              <a:rPr lang="tr-TR" dirty="0" smtClean="0"/>
              <a:t/>
            </a:r>
            <a:br>
              <a:rPr lang="tr-TR" dirty="0" smtClean="0"/>
            </a:br>
            <a:r>
              <a:rPr lang="tr-TR" dirty="0" smtClean="0"/>
              <a:t> İğne damar duvarının hemen üstünde seyrediyor olabilir: İğnenin açısı değiştirilir. </a:t>
            </a:r>
            <a:br>
              <a:rPr lang="tr-TR" dirty="0" smtClean="0"/>
            </a:br>
            <a:r>
              <a:rPr lang="tr-TR" dirty="0" smtClean="0"/>
              <a:t/>
            </a:r>
            <a:br>
              <a:rPr lang="tr-TR" dirty="0" smtClean="0"/>
            </a:br>
            <a:r>
              <a:rPr lang="tr-TR" dirty="0" smtClean="0"/>
              <a:t>Turnike çok sıkmış ve kan akımını engelliyor olabilir: Turnike biraz gevşetilir. </a:t>
            </a:r>
            <a:endParaRPr lang="tr-TR"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57158" y="1000108"/>
            <a:ext cx="7467600" cy="4873752"/>
          </a:xfrm>
        </p:spPr>
        <p:txBody>
          <a:bodyPr>
            <a:noAutofit/>
          </a:bodyPr>
          <a:lstStyle/>
          <a:p>
            <a:pPr>
              <a:lnSpc>
                <a:spcPct val="220000"/>
              </a:lnSpc>
            </a:pPr>
            <a:r>
              <a:rPr lang="tr-TR" sz="1800" dirty="0" smtClean="0">
                <a:latin typeface="Arial Rounded MT Bold" pitchFamily="34" charset="0"/>
              </a:rPr>
              <a:t>Kullanılan tüpün vakumu bozulmuş olabilir: Yeni bir tüp denenir.</a:t>
            </a:r>
            <a:br>
              <a:rPr lang="tr-TR" sz="1800" dirty="0" smtClean="0">
                <a:latin typeface="Arial Rounded MT Bold" pitchFamily="34" charset="0"/>
              </a:rPr>
            </a:br>
            <a:r>
              <a:rPr lang="tr-TR" sz="1800" dirty="0" smtClean="0">
                <a:latin typeface="Arial Rounded MT Bold" pitchFamily="34" charset="0"/>
              </a:rPr>
              <a:t/>
            </a:r>
            <a:br>
              <a:rPr lang="tr-TR" sz="1800" dirty="0" smtClean="0">
                <a:latin typeface="Arial Rounded MT Bold" pitchFamily="34" charset="0"/>
              </a:rPr>
            </a:br>
            <a:r>
              <a:rPr lang="tr-TR" sz="1800" dirty="0" smtClean="0">
                <a:latin typeface="Arial Rounded MT Bold" pitchFamily="34" charset="0"/>
              </a:rPr>
              <a:t> Damar iğnenin ucundan kaymış olabilir: Damar tekrar sabitlenir.</a:t>
            </a:r>
            <a:br>
              <a:rPr lang="tr-TR" sz="1800" dirty="0" smtClean="0">
                <a:latin typeface="Arial Rounded MT Bold" pitchFamily="34" charset="0"/>
              </a:rPr>
            </a:br>
            <a:r>
              <a:rPr lang="tr-TR" sz="1800" dirty="0" smtClean="0">
                <a:latin typeface="Arial Rounded MT Bold" pitchFamily="34" charset="0"/>
              </a:rPr>
              <a:t/>
            </a:r>
            <a:br>
              <a:rPr lang="tr-TR" sz="1800" dirty="0" smtClean="0">
                <a:latin typeface="Arial Rounded MT Bold" pitchFamily="34" charset="0"/>
              </a:rPr>
            </a:br>
            <a:r>
              <a:rPr lang="tr-TR" sz="1800" dirty="0" smtClean="0">
                <a:latin typeface="Arial Rounded MT Bold" pitchFamily="34" charset="0"/>
              </a:rPr>
              <a:t> Damar </a:t>
            </a:r>
            <a:r>
              <a:rPr lang="tr-TR" sz="1800" dirty="0" err="1" smtClean="0">
                <a:latin typeface="Arial Rounded MT Bold" pitchFamily="34" charset="0"/>
              </a:rPr>
              <a:t>kollabe</a:t>
            </a:r>
            <a:r>
              <a:rPr lang="tr-TR" sz="1800" dirty="0" smtClean="0">
                <a:latin typeface="Arial Rounded MT Bold" pitchFamily="34" charset="0"/>
              </a:rPr>
              <a:t> olmuş olabilir: </a:t>
            </a:r>
            <a:br>
              <a:rPr lang="tr-TR" sz="1800" dirty="0" smtClean="0">
                <a:latin typeface="Arial Rounded MT Bold" pitchFamily="34" charset="0"/>
              </a:rPr>
            </a:br>
            <a:r>
              <a:rPr lang="tr-TR" sz="1800" dirty="0" smtClean="0">
                <a:latin typeface="Arial Rounded MT Bold" pitchFamily="34" charset="0"/>
              </a:rPr>
              <a:t>Turnike biraz gevşetilir, kan akımı tekrar sağlanır. </a:t>
            </a:r>
            <a:r>
              <a:rPr lang="tr-TR" sz="1200" dirty="0" smtClean="0"/>
              <a:t/>
            </a:r>
            <a:br>
              <a:rPr lang="tr-TR" sz="1200" dirty="0" smtClean="0"/>
            </a:br>
            <a:r>
              <a:rPr lang="tr-TR" sz="1200" dirty="0" smtClean="0"/>
              <a:t/>
            </a:r>
            <a:br>
              <a:rPr lang="tr-TR" sz="1200" dirty="0" smtClean="0"/>
            </a:br>
            <a:endParaRPr lang="tr-TR" sz="1200" dirty="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85000" lnSpcReduction="10000"/>
          </a:bodyPr>
          <a:lstStyle/>
          <a:p>
            <a:pPr>
              <a:lnSpc>
                <a:spcPct val="200000"/>
              </a:lnSpc>
            </a:pPr>
            <a:r>
              <a:rPr lang="tr-TR" dirty="0" smtClean="0">
                <a:latin typeface="Arial Rounded MT Bold" pitchFamily="34" charset="0"/>
              </a:rPr>
              <a:t>İğne damara bası yapıyor ve kan gelmesini engelliyor olabilir:</a:t>
            </a:r>
            <a:br>
              <a:rPr lang="tr-TR" dirty="0" smtClean="0">
                <a:latin typeface="Arial Rounded MT Bold" pitchFamily="34" charset="0"/>
              </a:rPr>
            </a:br>
            <a:r>
              <a:rPr lang="tr-TR" dirty="0" smtClean="0">
                <a:latin typeface="Arial Rounded MT Bold" pitchFamily="34" charset="0"/>
              </a:rPr>
              <a:t/>
            </a:r>
            <a:br>
              <a:rPr lang="tr-TR" dirty="0" smtClean="0">
                <a:latin typeface="Arial Rounded MT Bold" pitchFamily="34" charset="0"/>
              </a:rPr>
            </a:br>
            <a:r>
              <a:rPr lang="tr-TR" dirty="0" smtClean="0">
                <a:latin typeface="Arial Rounded MT Bold" pitchFamily="34" charset="0"/>
              </a:rPr>
              <a:t> İğne seti biraz kaldırılır, hastanın kolu ve set arasına kan alan kişinin parmağı yerleştirilerek bası ortadan kaldırılır.</a:t>
            </a:r>
            <a:br>
              <a:rPr lang="tr-TR" dirty="0" smtClean="0">
                <a:latin typeface="Arial Rounded MT Bold" pitchFamily="34" charset="0"/>
              </a:rPr>
            </a:br>
            <a:r>
              <a:rPr lang="tr-TR" dirty="0" smtClean="0">
                <a:latin typeface="Arial Rounded MT Bold" pitchFamily="34" charset="0"/>
              </a:rPr>
              <a:t/>
            </a:r>
            <a:br>
              <a:rPr lang="tr-TR" dirty="0" smtClean="0">
                <a:latin typeface="Arial Rounded MT Bold" pitchFamily="34" charset="0"/>
              </a:rPr>
            </a:br>
            <a:r>
              <a:rPr lang="tr-TR" dirty="0" smtClean="0">
                <a:latin typeface="Arial Rounded MT Bold" pitchFamily="34" charset="0"/>
              </a:rPr>
              <a:t> Yukarıdaki işlemler uygulandığı halde halen kan gelmiyorsa İğne çıkarılır, başka bir damar kullanılır.</a:t>
            </a:r>
            <a:endParaRPr lang="tr-TR" dirty="0">
              <a:latin typeface="Arial Rounded MT Bold"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normAutofit fontScale="90000"/>
          </a:bodyPr>
          <a:lstStyle/>
          <a:p>
            <a:r>
              <a:rPr lang="tr-TR" dirty="0" err="1" smtClean="0">
                <a:solidFill>
                  <a:srgbClr val="C00000"/>
                </a:solidFill>
              </a:rPr>
              <a:t>hemolize</a:t>
            </a:r>
            <a:r>
              <a:rPr lang="tr-TR" dirty="0" smtClean="0">
                <a:solidFill>
                  <a:srgbClr val="C00000"/>
                </a:solidFill>
              </a:rPr>
              <a:t> sebep olan durumlar aşağıdaki gibidir, bunlardan kaçınınız!!!</a:t>
            </a:r>
            <a:endParaRPr lang="tr-TR" dirty="0">
              <a:solidFill>
                <a:srgbClr val="C00000"/>
              </a:solidFill>
            </a:endParaRPr>
          </a:p>
        </p:txBody>
      </p:sp>
      <p:sp>
        <p:nvSpPr>
          <p:cNvPr id="4" name="3 Dikdörtgen"/>
          <p:cNvSpPr/>
          <p:nvPr/>
        </p:nvSpPr>
        <p:spPr>
          <a:xfrm>
            <a:off x="285720" y="2071678"/>
            <a:ext cx="8643998" cy="5543569"/>
          </a:xfrm>
          <a:prstGeom prst="rect">
            <a:avLst/>
          </a:prstGeom>
        </p:spPr>
        <p:txBody>
          <a:bodyPr wrap="square">
            <a:spAutoFit/>
          </a:bodyPr>
          <a:lstStyle/>
          <a:p>
            <a:pPr>
              <a:lnSpc>
                <a:spcPct val="200000"/>
              </a:lnSpc>
            </a:pPr>
            <a:r>
              <a:rPr lang="tr-TR" dirty="0" smtClean="0"/>
              <a:t>• Yoğun turnike uygulanması</a:t>
            </a:r>
            <a:br>
              <a:rPr lang="tr-TR" dirty="0" smtClean="0"/>
            </a:br>
            <a:r>
              <a:rPr lang="tr-TR" dirty="0" smtClean="0"/>
              <a:t/>
            </a:r>
            <a:br>
              <a:rPr lang="tr-TR" dirty="0" smtClean="0"/>
            </a:br>
            <a:r>
              <a:rPr lang="tr-TR" dirty="0" smtClean="0"/>
              <a:t> • Sallama</a:t>
            </a:r>
            <a:br>
              <a:rPr lang="tr-TR" dirty="0" smtClean="0"/>
            </a:br>
            <a:r>
              <a:rPr lang="tr-TR" dirty="0" smtClean="0"/>
              <a:t/>
            </a:r>
            <a:br>
              <a:rPr lang="tr-TR" dirty="0" smtClean="0"/>
            </a:br>
            <a:r>
              <a:rPr lang="tr-TR" dirty="0" smtClean="0"/>
              <a:t> • Enjektöre hızlı çekiş, karıştırma ve enjektörden tüpe hızlı bir şekilde boşaltma</a:t>
            </a:r>
            <a:br>
              <a:rPr lang="tr-TR" dirty="0" smtClean="0"/>
            </a:br>
            <a:r>
              <a:rPr lang="tr-TR" dirty="0" smtClean="0"/>
              <a:t/>
            </a:r>
            <a:br>
              <a:rPr lang="tr-TR" dirty="0" smtClean="0"/>
            </a:br>
            <a:r>
              <a:rPr lang="tr-TR" dirty="0" smtClean="0"/>
              <a:t> • Soğutma yada ısıtma</a:t>
            </a:r>
            <a:br>
              <a:rPr lang="tr-TR" dirty="0" smtClean="0"/>
            </a:br>
            <a:r>
              <a:rPr lang="tr-TR" dirty="0" smtClean="0"/>
              <a:t/>
            </a:r>
            <a:br>
              <a:rPr lang="tr-TR" dirty="0" smtClean="0"/>
            </a:br>
            <a:r>
              <a:rPr lang="tr-TR" dirty="0" smtClean="0"/>
              <a:t> </a:t>
            </a:r>
            <a:endParaRPr lang="tr-TR"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85000" lnSpcReduction="10000"/>
          </a:bodyPr>
          <a:lstStyle/>
          <a:p>
            <a:pPr>
              <a:lnSpc>
                <a:spcPct val="200000"/>
              </a:lnSpc>
              <a:buNone/>
            </a:pPr>
            <a:r>
              <a:rPr lang="tr-TR" dirty="0" smtClean="0"/>
              <a:t>    •   Tamamlanmamış santrifüj</a:t>
            </a:r>
            <a:br>
              <a:rPr lang="tr-TR" dirty="0" smtClean="0"/>
            </a:br>
            <a:r>
              <a:rPr lang="tr-TR" dirty="0" smtClean="0"/>
              <a:t/>
            </a:r>
            <a:br>
              <a:rPr lang="tr-TR" dirty="0" smtClean="0"/>
            </a:br>
            <a:r>
              <a:rPr lang="tr-TR" dirty="0" smtClean="0"/>
              <a:t> • Serum ayrılması için tam kan olarak uzun süre bekletme ( 2 saatten fazla )</a:t>
            </a:r>
            <a:br>
              <a:rPr lang="tr-TR" dirty="0" smtClean="0"/>
            </a:br>
            <a:r>
              <a:rPr lang="tr-TR" dirty="0" smtClean="0"/>
              <a:t/>
            </a:r>
            <a:br>
              <a:rPr lang="tr-TR" dirty="0" smtClean="0"/>
            </a:br>
            <a:r>
              <a:rPr lang="tr-TR" dirty="0" smtClean="0"/>
              <a:t> • </a:t>
            </a:r>
            <a:r>
              <a:rPr lang="tr-TR" sz="2800" b="1" dirty="0" err="1" smtClean="0">
                <a:solidFill>
                  <a:srgbClr val="7030A0"/>
                </a:solidFill>
              </a:rPr>
              <a:t>Hematomlu</a:t>
            </a:r>
            <a:r>
              <a:rPr lang="tr-TR" dirty="0" smtClean="0"/>
              <a:t> bölgeden kan alınması</a:t>
            </a:r>
            <a:br>
              <a:rPr lang="tr-TR" dirty="0" smtClean="0"/>
            </a:br>
            <a:r>
              <a:rPr lang="tr-TR" dirty="0" smtClean="0"/>
              <a:t/>
            </a:r>
            <a:br>
              <a:rPr lang="tr-TR" dirty="0" smtClean="0"/>
            </a:br>
            <a:r>
              <a:rPr lang="tr-TR" dirty="0" smtClean="0"/>
              <a:t> • Kan alma bölgesinin kuru olmaması</a:t>
            </a:r>
          </a:p>
          <a:p>
            <a:endParaRPr lang="tr-TR"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 name="8 İçerik Yer Tutucusu" descr="2d31e536-ff0e-49b3-8aa3-d3e8d750f51f.jpg"/>
          <p:cNvPicPr>
            <a:picLocks noGrp="1" noChangeAspect="1"/>
          </p:cNvPicPr>
          <p:nvPr>
            <p:ph sz="quarter" idx="1"/>
          </p:nvPr>
        </p:nvPicPr>
        <p:blipFill>
          <a:blip r:embed="rId2" cstate="print"/>
          <a:stretch>
            <a:fillRect/>
          </a:stretch>
        </p:blipFill>
        <p:spPr>
          <a:xfrm>
            <a:off x="0" y="0"/>
            <a:ext cx="9144000" cy="7029400"/>
          </a:xfrm>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solidFill>
                  <a:srgbClr val="C00000"/>
                </a:solidFill>
              </a:rPr>
              <a:t>Örneklerin </a:t>
            </a:r>
            <a:r>
              <a:rPr lang="tr-TR" dirty="0" err="1" smtClean="0">
                <a:solidFill>
                  <a:srgbClr val="C00000"/>
                </a:solidFill>
              </a:rPr>
              <a:t>Laboratuvara</a:t>
            </a:r>
            <a:r>
              <a:rPr lang="tr-TR" dirty="0" smtClean="0">
                <a:solidFill>
                  <a:srgbClr val="C00000"/>
                </a:solidFill>
              </a:rPr>
              <a:t> Uygun Koşullarda Ulaştırılması</a:t>
            </a:r>
            <a:endParaRPr lang="tr-TR" dirty="0">
              <a:solidFill>
                <a:srgbClr val="C00000"/>
              </a:solidFill>
            </a:endParaRPr>
          </a:p>
        </p:txBody>
      </p:sp>
      <p:sp>
        <p:nvSpPr>
          <p:cNvPr id="3" name="2 İçerik Yer Tutucusu"/>
          <p:cNvSpPr>
            <a:spLocks noGrp="1"/>
          </p:cNvSpPr>
          <p:nvPr>
            <p:ph sz="quarter" idx="1"/>
          </p:nvPr>
        </p:nvSpPr>
        <p:spPr/>
        <p:txBody>
          <a:bodyPr/>
          <a:lstStyle/>
          <a:p>
            <a:pPr>
              <a:buFont typeface="Wingdings" pitchFamily="2" charset="2"/>
              <a:buChar char="q"/>
            </a:pPr>
            <a:r>
              <a:rPr lang="tr-TR" dirty="0" smtClean="0"/>
              <a:t>   </a:t>
            </a:r>
            <a:r>
              <a:rPr lang="tr-TR" dirty="0" err="1" smtClean="0"/>
              <a:t>Barkod</a:t>
            </a:r>
            <a:r>
              <a:rPr lang="tr-TR" dirty="0" smtClean="0"/>
              <a:t> üzerinde soğuk zincir (SZ) yazan tüm kanlar soğuk zincir gözetilerek HEMEN </a:t>
            </a:r>
            <a:r>
              <a:rPr lang="tr-TR" dirty="0" err="1" smtClean="0"/>
              <a:t>laboratuvara</a:t>
            </a:r>
            <a:r>
              <a:rPr lang="tr-TR" dirty="0" smtClean="0"/>
              <a:t> gönderilmelidir. </a:t>
            </a:r>
            <a:br>
              <a:rPr lang="tr-TR" dirty="0" smtClean="0"/>
            </a:br>
            <a:r>
              <a:rPr lang="tr-TR" dirty="0" smtClean="0"/>
              <a:t/>
            </a:r>
            <a:br>
              <a:rPr lang="tr-TR" dirty="0" smtClean="0"/>
            </a:br>
            <a:r>
              <a:rPr lang="tr-TR" dirty="0" smtClean="0"/>
              <a:t> Kan alındıktan sonra tam kan olarak bekletilmemeli, serumu ayrılmalıdır. </a:t>
            </a:r>
            <a:br>
              <a:rPr lang="tr-TR" dirty="0" smtClean="0"/>
            </a:br>
            <a:r>
              <a:rPr lang="tr-TR" dirty="0" smtClean="0"/>
              <a:t/>
            </a:r>
            <a:br>
              <a:rPr lang="tr-TR" dirty="0" smtClean="0"/>
            </a:br>
            <a:r>
              <a:rPr lang="tr-TR" dirty="0" smtClean="0"/>
              <a:t> Daha sonra çalışılacak kan örneklerinin ağzı açık olarak buzdolabında saklanması yanlış bir uygulamadır.</a:t>
            </a:r>
            <a:endParaRPr lang="tr-TR" dirty="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normAutofit fontScale="90000"/>
          </a:bodyPr>
          <a:lstStyle/>
          <a:p>
            <a:r>
              <a:rPr lang="da-DK" b="1" dirty="0" smtClean="0">
                <a:solidFill>
                  <a:srgbClr val="C00000"/>
                </a:solidFill>
              </a:rPr>
              <a:t>NUMUNE KABUL VE RED KRİTERLERİ</a:t>
            </a:r>
            <a:r>
              <a:rPr lang="da-DK" b="1" dirty="0" smtClean="0"/>
              <a:t/>
            </a:r>
            <a:br>
              <a:rPr lang="da-DK" b="1" dirty="0" smtClean="0"/>
            </a:br>
            <a:endParaRPr lang="tr-TR" dirty="0"/>
          </a:p>
        </p:txBody>
      </p:sp>
      <p:sp>
        <p:nvSpPr>
          <p:cNvPr id="3" name="2 İçerik Yer Tutucusu"/>
          <p:cNvSpPr>
            <a:spLocks noGrp="1"/>
          </p:cNvSpPr>
          <p:nvPr>
            <p:ph sz="quarter" idx="1"/>
          </p:nvPr>
        </p:nvSpPr>
        <p:spPr/>
        <p:txBody>
          <a:bodyPr>
            <a:normAutofit fontScale="62500" lnSpcReduction="20000"/>
          </a:bodyPr>
          <a:lstStyle/>
          <a:p>
            <a:pPr>
              <a:lnSpc>
                <a:spcPct val="200000"/>
              </a:lnSpc>
              <a:buNone/>
            </a:pPr>
            <a:r>
              <a:rPr lang="tr-TR" dirty="0" smtClean="0"/>
              <a:t>  </a:t>
            </a:r>
            <a:r>
              <a:rPr lang="tr-TR" sz="2900" dirty="0" smtClean="0"/>
              <a:t>1.Kliniklerden ve kan alma laboratuarından gelen numunelerin üzerinde mutlaka hasta </a:t>
            </a:r>
            <a:r>
              <a:rPr lang="tr-TR" sz="2900" dirty="0" err="1" smtClean="0"/>
              <a:t>barkotu</a:t>
            </a:r>
            <a:r>
              <a:rPr lang="tr-TR" sz="2900" dirty="0" smtClean="0"/>
              <a:t> veya hastanın numune </a:t>
            </a:r>
            <a:r>
              <a:rPr lang="tr-TR" sz="2900" dirty="0" err="1" smtClean="0"/>
              <a:t>barkotu</a:t>
            </a:r>
            <a:r>
              <a:rPr lang="tr-TR" sz="2900" dirty="0" smtClean="0"/>
              <a:t> olmalıdır.</a:t>
            </a:r>
          </a:p>
          <a:p>
            <a:pPr>
              <a:lnSpc>
                <a:spcPct val="200000"/>
              </a:lnSpc>
              <a:buNone/>
            </a:pPr>
            <a:r>
              <a:rPr lang="tr-TR" sz="2900" dirty="0" smtClean="0"/>
              <a:t>  2.Hangi numunenin çalışılması isteniyorsa o numunenin bilgisayar girişinin yapılmış olması gerekiyor. Laboratuara gelen numunenin bilgisayar girişi laboratuar sekreteri tarafından kontrol edilir . girişi varsa kabul edilir.</a:t>
            </a:r>
          </a:p>
          <a:p>
            <a:pPr>
              <a:lnSpc>
                <a:spcPct val="200000"/>
              </a:lnSpc>
              <a:buNone/>
            </a:pPr>
            <a:r>
              <a:rPr lang="tr-TR" sz="2900" dirty="0" smtClean="0"/>
              <a:t>  3.Bilgisayar girişi ile gelen numune birbirini tutuyorsa numune kabul edilir.</a:t>
            </a:r>
            <a:endParaRPr lang="tr-TR" sz="2900"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a:effectLst>
            <a:outerShdw dist="50800" dir="5400000" sx="4000" sy="4000" algn="ctr" rotWithShape="0">
              <a:srgbClr val="000000"/>
            </a:outerShdw>
          </a:effectLst>
        </p:spPr>
        <p:txBody>
          <a:bodyPr/>
          <a:lstStyle/>
          <a:p>
            <a:r>
              <a:rPr lang="tr-TR" dirty="0" smtClean="0">
                <a:solidFill>
                  <a:srgbClr val="C00000"/>
                </a:solidFill>
              </a:rPr>
              <a:t>Tüplerin Etiketlenmesi:</a:t>
            </a:r>
            <a:endParaRPr lang="tr-TR" dirty="0">
              <a:solidFill>
                <a:srgbClr val="C00000"/>
              </a:solidFill>
            </a:endParaRPr>
          </a:p>
        </p:txBody>
      </p:sp>
      <p:sp>
        <p:nvSpPr>
          <p:cNvPr id="3" name="2 İçerik Yer Tutucusu"/>
          <p:cNvSpPr>
            <a:spLocks noGrp="1"/>
          </p:cNvSpPr>
          <p:nvPr>
            <p:ph sz="quarter" idx="1"/>
          </p:nvPr>
        </p:nvSpPr>
        <p:spPr/>
        <p:txBody>
          <a:bodyPr/>
          <a:lstStyle/>
          <a:p>
            <a:pPr>
              <a:lnSpc>
                <a:spcPct val="200000"/>
              </a:lnSpc>
            </a:pPr>
            <a:r>
              <a:rPr lang="tr-TR" dirty="0" smtClean="0"/>
              <a:t>İstenilen testler için uygun tüpler seçilmelidir. Herhangi bir tanımlama karışıklığının önüne geçmek için tüpler kan toplandıktan hemen sonra etiketlenmelidir. Ayrıca, yanlış hizalanmış etiketler otomatik sistemlerde sorunlar yaratmaktadır.</a:t>
            </a:r>
            <a:endParaRPr lang="tr-TR"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88640"/>
            <a:ext cx="8424936" cy="6285312"/>
          </a:xfrm>
        </p:spPr>
        <p:txBody>
          <a:bodyPr>
            <a:normAutofit/>
          </a:bodyPr>
          <a:lstStyle/>
          <a:p>
            <a:pPr>
              <a:lnSpc>
                <a:spcPct val="200000"/>
              </a:lnSpc>
              <a:buNone/>
            </a:pPr>
            <a:r>
              <a:rPr lang="tr-TR" dirty="0" smtClean="0"/>
              <a:t>  4.Polikliniklerden gelen hastalardan alınması gereken numuneler laboratuar teknisyeni ve kan almada görevli hemşireler tarafından alınarak numune kabul edilir.</a:t>
            </a:r>
          </a:p>
          <a:p>
            <a:pPr>
              <a:lnSpc>
                <a:spcPct val="200000"/>
              </a:lnSpc>
              <a:buNone/>
            </a:pPr>
            <a:r>
              <a:rPr lang="tr-TR" dirty="0" smtClean="0"/>
              <a:t>  5.Eğer gaita idrar gibi numuneler istenmiş ise hastaya tarif edilerek usulüne uygun vermesi sağlanır. Hasta numuneyi getirince kabul edilir.</a:t>
            </a:r>
          </a:p>
          <a:p>
            <a:endParaRPr lang="tr-TR" dirty="0" smtClean="0"/>
          </a:p>
          <a:p>
            <a:pPr>
              <a:buNone/>
            </a:pPr>
            <a:endParaRPr lang="tr-TR"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04664"/>
            <a:ext cx="7467600" cy="6069288"/>
          </a:xfrm>
        </p:spPr>
        <p:txBody>
          <a:bodyPr/>
          <a:lstStyle/>
          <a:p>
            <a:pPr>
              <a:lnSpc>
                <a:spcPct val="200000"/>
              </a:lnSpc>
            </a:pPr>
            <a:r>
              <a:rPr lang="tr-TR" dirty="0" smtClean="0"/>
              <a:t> 6.</a:t>
            </a:r>
            <a:r>
              <a:rPr lang="tr-TR" dirty="0" smtClean="0">
                <a:solidFill>
                  <a:srgbClr val="7030A0"/>
                </a:solidFill>
              </a:rPr>
              <a:t>Doğru hasta- </a:t>
            </a:r>
            <a:r>
              <a:rPr lang="tr-TR" dirty="0" smtClean="0">
                <a:solidFill>
                  <a:schemeClr val="accent4">
                    <a:lumMod val="50000"/>
                  </a:schemeClr>
                </a:solidFill>
              </a:rPr>
              <a:t>Doğru giriş </a:t>
            </a:r>
            <a:r>
              <a:rPr lang="tr-TR" dirty="0" smtClean="0"/>
              <a:t>– </a:t>
            </a:r>
            <a:r>
              <a:rPr lang="tr-TR" dirty="0" smtClean="0">
                <a:solidFill>
                  <a:srgbClr val="00B050"/>
                </a:solidFill>
              </a:rPr>
              <a:t>uygun numune- </a:t>
            </a:r>
            <a:r>
              <a:rPr lang="tr-TR" dirty="0" smtClean="0">
                <a:solidFill>
                  <a:srgbClr val="FFC000"/>
                </a:solidFill>
              </a:rPr>
              <a:t>uygun zamanda </a:t>
            </a:r>
            <a:r>
              <a:rPr lang="tr-TR" dirty="0" smtClean="0"/>
              <a:t>– </a:t>
            </a:r>
            <a:r>
              <a:rPr lang="tr-TR" dirty="0" smtClean="0">
                <a:solidFill>
                  <a:schemeClr val="accent1"/>
                </a:solidFill>
              </a:rPr>
              <a:t>yeterli miktarda </a:t>
            </a:r>
            <a:r>
              <a:rPr lang="tr-TR" dirty="0" smtClean="0"/>
              <a:t>geldiğinde kabul edilir.</a:t>
            </a:r>
            <a:br>
              <a:rPr lang="tr-TR" dirty="0" smtClean="0"/>
            </a:br>
            <a:r>
              <a:rPr lang="tr-TR" dirty="0" smtClean="0"/>
              <a:t/>
            </a:r>
            <a:br>
              <a:rPr lang="tr-TR" dirty="0" smtClean="0"/>
            </a:br>
            <a:r>
              <a:rPr lang="tr-TR" dirty="0" smtClean="0"/>
              <a:t>7.Numunelerin bulunduğu taşıma kap ve tüplerinde yabancı madde yoksa kabul edilir.</a:t>
            </a:r>
            <a:endParaRPr lang="tr-TR" dirty="0"/>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b="1" dirty="0" smtClean="0">
                <a:solidFill>
                  <a:srgbClr val="C00000"/>
                </a:solidFill>
              </a:rPr>
              <a:t>NUMUNE RED KRITERLERİ</a:t>
            </a:r>
            <a:endParaRPr lang="tr-TR" dirty="0">
              <a:solidFill>
                <a:srgbClr val="C00000"/>
              </a:solidFill>
            </a:endParaRPr>
          </a:p>
        </p:txBody>
      </p:sp>
      <p:sp>
        <p:nvSpPr>
          <p:cNvPr id="3" name="2 İçerik Yer Tutucusu"/>
          <p:cNvSpPr>
            <a:spLocks noGrp="1"/>
          </p:cNvSpPr>
          <p:nvPr>
            <p:ph sz="quarter" idx="1"/>
          </p:nvPr>
        </p:nvSpPr>
        <p:spPr/>
        <p:txBody>
          <a:bodyPr>
            <a:normAutofit/>
          </a:bodyPr>
          <a:lstStyle/>
          <a:p>
            <a:pPr>
              <a:lnSpc>
                <a:spcPct val="200000"/>
              </a:lnSpc>
            </a:pPr>
            <a:r>
              <a:rPr lang="tr-TR" dirty="0" smtClean="0"/>
              <a:t>1. Hasta adı ve soyadının bulunmadığı, örnek tanımının yapılmadığı hatalı yapıldığı veya istem formu ile örnek kabındaki bilgilerin uyumsuz olduğu durumlarda numune kabulü yapılmaz. Ayrıca barkodu olmayan numuneler </a:t>
            </a:r>
            <a:r>
              <a:rPr lang="tr-TR" dirty="0" err="1" smtClean="0"/>
              <a:t>laboratuvara</a:t>
            </a:r>
            <a:r>
              <a:rPr lang="tr-TR" dirty="0" smtClean="0"/>
              <a:t> kabul edilmez. </a:t>
            </a:r>
          </a:p>
          <a:p>
            <a:pPr>
              <a:buNone/>
            </a:pPr>
            <a:endParaRPr lang="tr-TR"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88640"/>
            <a:ext cx="7745288" cy="6285312"/>
          </a:xfrm>
        </p:spPr>
        <p:txBody>
          <a:bodyPr/>
          <a:lstStyle/>
          <a:p>
            <a:pPr>
              <a:lnSpc>
                <a:spcPct val="200000"/>
              </a:lnSpc>
            </a:pPr>
            <a:r>
              <a:rPr lang="tr-TR" dirty="0" smtClean="0"/>
              <a:t> Bir numunede 2-3-4 vs değişik hastaya ait hasta </a:t>
            </a:r>
            <a:r>
              <a:rPr lang="tr-TR" dirty="0" err="1" smtClean="0"/>
              <a:t>barkotu</a:t>
            </a:r>
            <a:r>
              <a:rPr lang="tr-TR" dirty="0" smtClean="0"/>
              <a:t> varsa numune kabul edilmez. Sistem arızası olduğunda, servis sorumlusunun </a:t>
            </a:r>
            <a:r>
              <a:rPr lang="tr-TR" dirty="0" err="1" smtClean="0"/>
              <a:t>laboratuvarı</a:t>
            </a:r>
            <a:r>
              <a:rPr lang="tr-TR" dirty="0" smtClean="0"/>
              <a:t> bilgilendirmesi dahilinde ancak acil testler çalışılır.</a:t>
            </a:r>
            <a:endParaRPr lang="tr-TR" dirty="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7467600" cy="6285312"/>
          </a:xfrm>
        </p:spPr>
        <p:txBody>
          <a:bodyPr/>
          <a:lstStyle/>
          <a:p>
            <a:pPr>
              <a:lnSpc>
                <a:spcPct val="200000"/>
              </a:lnSpc>
            </a:pPr>
            <a:r>
              <a:rPr lang="tr-TR" dirty="0" smtClean="0"/>
              <a:t>2.Uygun tüplere alınmayan numuneler </a:t>
            </a:r>
            <a:r>
              <a:rPr lang="tr-TR" u="sng" dirty="0" err="1" smtClean="0"/>
              <a:t>laboratuvara</a:t>
            </a:r>
            <a:r>
              <a:rPr lang="tr-TR" u="sng" dirty="0" smtClean="0"/>
              <a:t> kabul edilmez </a:t>
            </a:r>
            <a:r>
              <a:rPr lang="tr-TR" dirty="0" smtClean="0"/>
              <a:t>; servis ve polikliniklerden yeni numune istenir.</a:t>
            </a:r>
          </a:p>
          <a:p>
            <a:pPr>
              <a:lnSpc>
                <a:spcPct val="200000"/>
              </a:lnSpc>
            </a:pPr>
            <a:r>
              <a:rPr lang="tr-TR" dirty="0" smtClean="0"/>
              <a:t>3. </a:t>
            </a:r>
            <a:r>
              <a:rPr lang="tr-TR" dirty="0" err="1" smtClean="0"/>
              <a:t>Hemolizli</a:t>
            </a:r>
            <a:r>
              <a:rPr lang="tr-TR" dirty="0" smtClean="0"/>
              <a:t> numuneler </a:t>
            </a:r>
            <a:r>
              <a:rPr lang="tr-TR" dirty="0" err="1" smtClean="0"/>
              <a:t>laboratuvara</a:t>
            </a:r>
            <a:r>
              <a:rPr lang="tr-TR" dirty="0" smtClean="0"/>
              <a:t> kabul edilmez.</a:t>
            </a:r>
          </a:p>
          <a:p>
            <a:endParaRPr lang="tr-TR" dirty="0"/>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0"/>
            <a:ext cx="7745288" cy="6473952"/>
          </a:xfrm>
        </p:spPr>
        <p:txBody>
          <a:bodyPr>
            <a:normAutofit/>
          </a:bodyPr>
          <a:lstStyle/>
          <a:p>
            <a:pPr>
              <a:lnSpc>
                <a:spcPct val="200000"/>
              </a:lnSpc>
            </a:pPr>
            <a:r>
              <a:rPr lang="tr-TR" dirty="0" smtClean="0"/>
              <a:t>4. </a:t>
            </a:r>
            <a:r>
              <a:rPr lang="tr-TR" dirty="0" err="1" smtClean="0"/>
              <a:t>Lipemik</a:t>
            </a:r>
            <a:r>
              <a:rPr lang="tr-TR" dirty="0" smtClean="0"/>
              <a:t> numuneler </a:t>
            </a:r>
            <a:r>
              <a:rPr lang="tr-TR" dirty="0" err="1" smtClean="0"/>
              <a:t>geldiginde</a:t>
            </a:r>
            <a:r>
              <a:rPr lang="tr-TR" dirty="0" smtClean="0"/>
              <a:t> LIS’ in açıklama kısmında belirtilir.</a:t>
            </a:r>
          </a:p>
          <a:p>
            <a:pPr>
              <a:lnSpc>
                <a:spcPct val="200000"/>
              </a:lnSpc>
            </a:pPr>
            <a:r>
              <a:rPr lang="tr-TR" dirty="0" smtClean="0"/>
              <a:t>5. </a:t>
            </a:r>
            <a:r>
              <a:rPr lang="tr-TR" dirty="0" err="1" smtClean="0"/>
              <a:t>Barkod</a:t>
            </a:r>
            <a:r>
              <a:rPr lang="tr-TR" dirty="0" smtClean="0"/>
              <a:t> tüp üzerine uygun </a:t>
            </a:r>
            <a:r>
              <a:rPr lang="tr-TR" dirty="0" err="1" smtClean="0"/>
              <a:t>sekilde</a:t>
            </a:r>
            <a:r>
              <a:rPr lang="tr-TR" dirty="0" smtClean="0"/>
              <a:t> yapıştırılmamışsa altında isim olup olmadığı kontrol edilir eğer </a:t>
            </a:r>
            <a:r>
              <a:rPr lang="tr-TR" dirty="0" err="1" smtClean="0"/>
              <a:t>barkotun</a:t>
            </a:r>
            <a:r>
              <a:rPr lang="tr-TR" dirty="0" smtClean="0"/>
              <a:t> altında başka hastaya ait isim varsa o numune kabul edilmez. Barkot ve altındaki isim aynı ise ve yeni </a:t>
            </a:r>
            <a:r>
              <a:rPr lang="tr-TR" dirty="0" err="1" smtClean="0"/>
              <a:t>barkod</a:t>
            </a:r>
            <a:r>
              <a:rPr lang="tr-TR" dirty="0" smtClean="0"/>
              <a:t> basarak yapılır..</a:t>
            </a:r>
          </a:p>
          <a:p>
            <a:pPr>
              <a:buNone/>
            </a:pPr>
            <a:endParaRPr lang="tr-TR" dirty="0"/>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60648"/>
            <a:ext cx="7467600" cy="6213304"/>
          </a:xfrm>
        </p:spPr>
        <p:txBody>
          <a:bodyPr/>
          <a:lstStyle/>
          <a:p>
            <a:pPr>
              <a:lnSpc>
                <a:spcPct val="200000"/>
              </a:lnSpc>
            </a:pPr>
            <a:r>
              <a:rPr lang="tr-TR" dirty="0" smtClean="0"/>
              <a:t>6. Tüp içindeki numune miktarı yeterli değilse numune kabul edilmez.</a:t>
            </a:r>
          </a:p>
          <a:p>
            <a:pPr>
              <a:lnSpc>
                <a:spcPct val="200000"/>
              </a:lnSpc>
            </a:pPr>
            <a:r>
              <a:rPr lang="tr-TR" dirty="0" smtClean="0"/>
              <a:t>7. </a:t>
            </a:r>
            <a:r>
              <a:rPr lang="tr-TR" sz="3200" dirty="0" err="1" smtClean="0">
                <a:solidFill>
                  <a:srgbClr val="7030A0"/>
                </a:solidFill>
              </a:rPr>
              <a:t>Antikuagulanlı</a:t>
            </a:r>
            <a:r>
              <a:rPr lang="tr-TR" dirty="0" smtClean="0"/>
              <a:t> tüplerde alınması gereken Pıhtılı numuneler kabul edilmez.</a:t>
            </a:r>
          </a:p>
          <a:p>
            <a:endParaRPr lang="tr-TR" dirty="0"/>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75e8868-459c-45fa-a83b-a0a6e01491a1.jpg"/>
          <p:cNvPicPr>
            <a:picLocks noGrp="1" noChangeAspect="1"/>
          </p:cNvPicPr>
          <p:nvPr>
            <p:ph sz="quarter" idx="1"/>
          </p:nvPr>
        </p:nvPicPr>
        <p:blipFill>
          <a:blip r:embed="rId2" cstate="print"/>
          <a:stretch>
            <a:fillRect/>
          </a:stretch>
        </p:blipFill>
        <p:spPr>
          <a:xfrm>
            <a:off x="3995936" y="0"/>
            <a:ext cx="5148064" cy="6858000"/>
          </a:xfrm>
          <a:prstGeom prst="rect">
            <a:avLst/>
          </a:prstGeom>
          <a:ln w="228600" cap="sq" cmpd="thickThin">
            <a:solidFill>
              <a:srgbClr val="000000"/>
            </a:solidFill>
            <a:prstDash val="solid"/>
            <a:miter lim="800000"/>
          </a:ln>
          <a:effectLst>
            <a:innerShdw blurRad="76200">
              <a:srgbClr val="000000"/>
            </a:innerShdw>
          </a:effectLst>
        </p:spPr>
      </p:pic>
      <p:pic>
        <p:nvPicPr>
          <p:cNvPr id="1026" name="Picture 2" descr="C:\Users\LANŞÜKRAN\Desktop\6cb78956-61f0-4b30-9b1d-cdfae5378e64.jpg"/>
          <p:cNvPicPr>
            <a:picLocks noChangeAspect="1" noChangeArrowheads="1"/>
          </p:cNvPicPr>
          <p:nvPr/>
        </p:nvPicPr>
        <p:blipFill>
          <a:blip r:embed="rId3" cstate="print"/>
          <a:srcRect/>
          <a:stretch>
            <a:fillRect/>
          </a:stretch>
        </p:blipFill>
        <p:spPr bwMode="auto">
          <a:xfrm>
            <a:off x="0" y="0"/>
            <a:ext cx="3995936"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32656"/>
            <a:ext cx="7467600" cy="6141296"/>
          </a:xfrm>
        </p:spPr>
        <p:txBody>
          <a:bodyPr>
            <a:normAutofit/>
          </a:bodyPr>
          <a:lstStyle/>
          <a:p>
            <a:pPr>
              <a:lnSpc>
                <a:spcPct val="200000"/>
              </a:lnSpc>
            </a:pPr>
            <a:r>
              <a:rPr lang="tr-TR" dirty="0" smtClean="0"/>
              <a:t>8. Test istem formlarına hasta ile ilgili klinik bilgi mutlaka yazılmalıdır.</a:t>
            </a:r>
          </a:p>
          <a:p>
            <a:pPr>
              <a:lnSpc>
                <a:spcPct val="200000"/>
              </a:lnSpc>
            </a:pPr>
            <a:r>
              <a:rPr lang="tr-TR" dirty="0" smtClean="0"/>
              <a:t>9. </a:t>
            </a:r>
            <a:r>
              <a:rPr lang="tr-TR" dirty="0" err="1" smtClean="0"/>
              <a:t>Laboratuvara</a:t>
            </a:r>
            <a:r>
              <a:rPr lang="tr-TR" dirty="0" smtClean="0"/>
              <a:t> uygun transfer koşullarında gelmeyen örnekler kabul edilmez.</a:t>
            </a:r>
          </a:p>
          <a:p>
            <a:pPr>
              <a:lnSpc>
                <a:spcPct val="200000"/>
              </a:lnSpc>
            </a:pPr>
            <a:r>
              <a:rPr lang="tr-TR" dirty="0" smtClean="0"/>
              <a:t>10. Özellikle ilaç düzeyi analizlerinde, gereken bekleme süresine uyulmamışsa, numune kabul edilmez.</a:t>
            </a:r>
          </a:p>
          <a:p>
            <a:pPr>
              <a:buNone/>
            </a:pPr>
            <a:endParaRPr lang="tr-TR" dirty="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16632"/>
            <a:ext cx="7467600" cy="6357320"/>
          </a:xfrm>
        </p:spPr>
        <p:txBody>
          <a:bodyPr/>
          <a:lstStyle/>
          <a:p>
            <a:pPr>
              <a:lnSpc>
                <a:spcPct val="200000"/>
              </a:lnSpc>
            </a:pPr>
            <a:r>
              <a:rPr lang="tr-TR" dirty="0" smtClean="0"/>
              <a:t>11. Önerilen sürelerin dışında (Naklinde gecikme olan örnekler) </a:t>
            </a:r>
            <a:r>
              <a:rPr lang="tr-TR" dirty="0" err="1" smtClean="0"/>
              <a:t>bekletilmis</a:t>
            </a:r>
            <a:r>
              <a:rPr lang="tr-TR" dirty="0" smtClean="0"/>
              <a:t> numuneler </a:t>
            </a:r>
            <a:r>
              <a:rPr lang="tr-TR" dirty="0" err="1" smtClean="0"/>
              <a:t>laboratuvara</a:t>
            </a:r>
            <a:r>
              <a:rPr lang="tr-TR" dirty="0" smtClean="0"/>
              <a:t> kabul edilmez.</a:t>
            </a:r>
          </a:p>
          <a:p>
            <a:pPr>
              <a:lnSpc>
                <a:spcPct val="200000"/>
              </a:lnSpc>
            </a:pPr>
            <a:r>
              <a:rPr lang="tr-TR" dirty="0" smtClean="0"/>
              <a:t>12.gözle görülür </a:t>
            </a:r>
            <a:r>
              <a:rPr lang="tr-TR" dirty="0" err="1" smtClean="0"/>
              <a:t>hemoliz</a:t>
            </a:r>
            <a:r>
              <a:rPr lang="tr-TR" dirty="0" smtClean="0"/>
              <a:t> olduğunda numuneler </a:t>
            </a:r>
            <a:r>
              <a:rPr lang="tr-TR" dirty="0" err="1" smtClean="0"/>
              <a:t>laboratuvara</a:t>
            </a:r>
            <a:r>
              <a:rPr lang="tr-TR" dirty="0" smtClean="0"/>
              <a:t> kabul edilmez.</a:t>
            </a:r>
          </a:p>
          <a:p>
            <a:endParaRPr lang="tr-TR"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04664"/>
            <a:ext cx="8003232" cy="6069288"/>
          </a:xfrm>
        </p:spPr>
        <p:txBody>
          <a:bodyPr/>
          <a:lstStyle/>
          <a:p>
            <a:pPr>
              <a:lnSpc>
                <a:spcPct val="200000"/>
              </a:lnSpc>
            </a:pPr>
            <a:r>
              <a:rPr lang="tr-TR" sz="3200" dirty="0" smtClean="0">
                <a:solidFill>
                  <a:srgbClr val="7030A0"/>
                </a:solidFill>
                <a:latin typeface="Arial Black" pitchFamily="34" charset="0"/>
              </a:rPr>
              <a:t>Barkotların okunamaması </a:t>
            </a:r>
            <a:r>
              <a:rPr lang="tr-TR" dirty="0" smtClean="0"/>
              <a:t>nedeniyle, müdahale gerekmekte, tüplerin yeniden etiketlenmesine ve numunelerin işlemlerinin gereksiz uzamasına yol açmaktadır.</a:t>
            </a:r>
            <a:endParaRPr lang="tr-TR" dirty="0"/>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332656"/>
            <a:ext cx="8748464" cy="6141296"/>
          </a:xfrm>
        </p:spPr>
        <p:txBody>
          <a:bodyPr>
            <a:normAutofit/>
          </a:bodyPr>
          <a:lstStyle/>
          <a:p>
            <a:pPr>
              <a:lnSpc>
                <a:spcPct val="200000"/>
              </a:lnSpc>
            </a:pPr>
            <a:r>
              <a:rPr lang="tr-TR" dirty="0" smtClean="0"/>
              <a:t>13. Kırık çatlak kaplar ile gönderilen örnekler kabul edilmez.</a:t>
            </a:r>
          </a:p>
          <a:p>
            <a:pPr>
              <a:lnSpc>
                <a:spcPct val="200000"/>
              </a:lnSpc>
            </a:pPr>
            <a:r>
              <a:rPr lang="tr-TR" dirty="0" smtClean="0"/>
              <a:t>14. Bir </a:t>
            </a:r>
            <a:r>
              <a:rPr lang="tr-TR" dirty="0" err="1" smtClean="0"/>
              <a:t>baska</a:t>
            </a:r>
            <a:r>
              <a:rPr lang="tr-TR" dirty="0" smtClean="0"/>
              <a:t> materyalle </a:t>
            </a:r>
            <a:r>
              <a:rPr lang="tr-TR" dirty="0" err="1" smtClean="0"/>
              <a:t>kontamine</a:t>
            </a:r>
            <a:r>
              <a:rPr lang="tr-TR" dirty="0" smtClean="0"/>
              <a:t> örnekler (idrarın dışkı ile </a:t>
            </a:r>
            <a:r>
              <a:rPr lang="tr-TR" dirty="0" err="1" smtClean="0"/>
              <a:t>karısmış</a:t>
            </a:r>
            <a:r>
              <a:rPr lang="tr-TR" dirty="0" smtClean="0"/>
              <a:t> olması gibi) reddedilir.</a:t>
            </a:r>
          </a:p>
          <a:p>
            <a:pPr>
              <a:lnSpc>
                <a:spcPct val="200000"/>
              </a:lnSpc>
            </a:pPr>
            <a:r>
              <a:rPr lang="tr-TR" dirty="0" smtClean="0"/>
              <a:t>15. Numunelerin bulunduğu taşıma kap ve tüplerinde yabancı madde olduğunda içindeki örnekler </a:t>
            </a:r>
            <a:r>
              <a:rPr lang="tr-TR" dirty="0" err="1" smtClean="0"/>
              <a:t>laboratuvara</a:t>
            </a:r>
            <a:r>
              <a:rPr lang="tr-TR" dirty="0" smtClean="0"/>
              <a:t> kabul edilmez. </a:t>
            </a:r>
          </a:p>
          <a:p>
            <a:pPr>
              <a:buNone/>
            </a:pPr>
            <a:endParaRPr lang="tr-TR" dirty="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solidFill>
                  <a:srgbClr val="C00000"/>
                </a:solidFill>
                <a:latin typeface="Arial Rounded MT Bold" pitchFamily="34" charset="0"/>
              </a:rPr>
              <a:t>DİNLEDİĞİNİZ  İÇİN TEŞEKKÜR EDERİM…</a:t>
            </a:r>
            <a:r>
              <a:rPr lang="tr-TR" dirty="0" smtClean="0">
                <a:latin typeface="Arial Rounded MT Bold" pitchFamily="34" charset="0"/>
              </a:rPr>
              <a:t/>
            </a:r>
            <a:br>
              <a:rPr lang="tr-TR" dirty="0" smtClean="0">
                <a:latin typeface="Arial Rounded MT Bold" pitchFamily="34" charset="0"/>
              </a:rPr>
            </a:br>
            <a:r>
              <a:rPr lang="tr-TR" dirty="0" smtClean="0">
                <a:latin typeface="Arial Rounded MT Bold" pitchFamily="34" charset="0"/>
              </a:rPr>
              <a:t/>
            </a:r>
            <a:br>
              <a:rPr lang="tr-TR" dirty="0" smtClean="0">
                <a:latin typeface="Arial Rounded MT Bold" pitchFamily="34" charset="0"/>
              </a:rPr>
            </a:br>
            <a:r>
              <a:rPr lang="tr-TR" dirty="0" smtClean="0">
                <a:latin typeface="Arial Rounded MT Bold" pitchFamily="34" charset="0"/>
              </a:rPr>
              <a:t/>
            </a:r>
            <a:br>
              <a:rPr lang="tr-TR" dirty="0" smtClean="0">
                <a:latin typeface="Arial Rounded MT Bold" pitchFamily="34" charset="0"/>
              </a:rPr>
            </a:br>
            <a:r>
              <a:rPr lang="tr-TR" dirty="0" smtClean="0">
                <a:solidFill>
                  <a:srgbClr val="00B050"/>
                </a:solidFill>
                <a:latin typeface="Arial Rounded MT Bold" pitchFamily="34" charset="0"/>
              </a:rPr>
              <a:t/>
            </a:r>
            <a:br>
              <a:rPr lang="tr-TR" dirty="0" smtClean="0">
                <a:solidFill>
                  <a:srgbClr val="00B050"/>
                </a:solidFill>
                <a:latin typeface="Arial Rounded MT Bold" pitchFamily="34" charset="0"/>
              </a:rPr>
            </a:br>
            <a:r>
              <a:rPr lang="tr-TR" dirty="0" smtClean="0">
                <a:solidFill>
                  <a:srgbClr val="00B050"/>
                </a:solidFill>
                <a:latin typeface="Arial Rounded MT Bold" pitchFamily="34" charset="0"/>
              </a:rPr>
              <a:t>                </a:t>
            </a:r>
            <a:br>
              <a:rPr lang="tr-TR" dirty="0" smtClean="0">
                <a:solidFill>
                  <a:srgbClr val="00B050"/>
                </a:solidFill>
                <a:latin typeface="Arial Rounded MT Bold" pitchFamily="34" charset="0"/>
              </a:rPr>
            </a:br>
            <a:r>
              <a:rPr lang="tr-TR" dirty="0" smtClean="0">
                <a:solidFill>
                  <a:srgbClr val="00B050"/>
                </a:solidFill>
                <a:latin typeface="Arial Rounded MT Bold" pitchFamily="34" charset="0"/>
              </a:rPr>
              <a:t/>
            </a:r>
            <a:br>
              <a:rPr lang="tr-TR" dirty="0" smtClean="0">
                <a:solidFill>
                  <a:srgbClr val="00B050"/>
                </a:solidFill>
                <a:latin typeface="Arial Rounded MT Bold" pitchFamily="34" charset="0"/>
              </a:rPr>
            </a:br>
            <a:r>
              <a:rPr lang="tr-TR" dirty="0" smtClean="0">
                <a:solidFill>
                  <a:srgbClr val="00B050"/>
                </a:solidFill>
                <a:latin typeface="Arial Rounded MT Bold" pitchFamily="34" charset="0"/>
              </a:rPr>
              <a:t/>
            </a:r>
            <a:br>
              <a:rPr lang="tr-TR" dirty="0" smtClean="0">
                <a:solidFill>
                  <a:srgbClr val="00B050"/>
                </a:solidFill>
                <a:latin typeface="Arial Rounded MT Bold" pitchFamily="34" charset="0"/>
              </a:rPr>
            </a:br>
            <a:r>
              <a:rPr lang="tr-TR" dirty="0" smtClean="0">
                <a:solidFill>
                  <a:srgbClr val="00B050"/>
                </a:solidFill>
                <a:latin typeface="Arial Rounded MT Bold" pitchFamily="34" charset="0"/>
              </a:rPr>
              <a:t/>
            </a:r>
            <a:br>
              <a:rPr lang="tr-TR" dirty="0" smtClean="0">
                <a:solidFill>
                  <a:srgbClr val="00B050"/>
                </a:solidFill>
                <a:latin typeface="Arial Rounded MT Bold" pitchFamily="34" charset="0"/>
              </a:rPr>
            </a:br>
            <a:r>
              <a:rPr lang="tr-TR" smtClean="0">
                <a:solidFill>
                  <a:srgbClr val="00B050"/>
                </a:solidFill>
                <a:latin typeface="Arial Rounded MT Bold" pitchFamily="34" charset="0"/>
              </a:rPr>
              <a:t/>
            </a:r>
            <a:br>
              <a:rPr lang="tr-TR" smtClean="0">
                <a:solidFill>
                  <a:srgbClr val="00B050"/>
                </a:solidFill>
                <a:latin typeface="Arial Rounded MT Bold" pitchFamily="34" charset="0"/>
              </a:rPr>
            </a:br>
            <a:endParaRPr lang="tr-TR" dirty="0">
              <a:solidFill>
                <a:schemeClr val="tx2"/>
              </a:solidFill>
              <a:latin typeface="Arial Rounded MT Bold" pitchFamily="34" charset="0"/>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blipFill>
            <a:blip r:embed="rId2" cstate="print"/>
            <a:tile tx="0" ty="0" sx="100000" sy="100000" flip="none" algn="tl"/>
          </a:blipFill>
        </p:spPr>
        <p:txBody>
          <a:bodyPr/>
          <a:lstStyle/>
          <a:p>
            <a:r>
              <a:rPr lang="tr-TR" dirty="0" smtClean="0">
                <a:solidFill>
                  <a:srgbClr val="C00000"/>
                </a:solidFill>
              </a:rPr>
              <a:t>Hasta Pozisyonu Standardizasyonu</a:t>
            </a:r>
            <a:endParaRPr lang="tr-TR" dirty="0">
              <a:solidFill>
                <a:srgbClr val="C00000"/>
              </a:solidFill>
            </a:endParaRPr>
          </a:p>
        </p:txBody>
      </p:sp>
      <p:sp>
        <p:nvSpPr>
          <p:cNvPr id="3" name="2 İçerik Yer Tutucusu"/>
          <p:cNvSpPr>
            <a:spLocks noGrp="1"/>
          </p:cNvSpPr>
          <p:nvPr>
            <p:ph sz="quarter" idx="1"/>
          </p:nvPr>
        </p:nvSpPr>
        <p:spPr/>
        <p:txBody>
          <a:bodyPr>
            <a:normAutofit fontScale="92500"/>
          </a:bodyPr>
          <a:lstStyle/>
          <a:p>
            <a:pPr>
              <a:lnSpc>
                <a:spcPct val="200000"/>
              </a:lnSpc>
            </a:pPr>
            <a:r>
              <a:rPr lang="tr-TR" dirty="0" smtClean="0"/>
              <a:t>Hasta pozisyonunun standardizasyonu, kandaki </a:t>
            </a:r>
            <a:r>
              <a:rPr lang="tr-TR" b="1" dirty="0" err="1" smtClean="0">
                <a:solidFill>
                  <a:srgbClr val="7030A0"/>
                </a:solidFill>
              </a:rPr>
              <a:t>hemodilüsyon</a:t>
            </a:r>
            <a:r>
              <a:rPr lang="tr-TR" dirty="0" smtClean="0"/>
              <a:t> ve </a:t>
            </a:r>
            <a:r>
              <a:rPr lang="tr-TR" b="1" dirty="0" err="1" smtClean="0">
                <a:solidFill>
                  <a:srgbClr val="7030A0"/>
                </a:solidFill>
              </a:rPr>
              <a:t>hemokonsantrasyon</a:t>
            </a:r>
            <a:r>
              <a:rPr lang="tr-TR" dirty="0" smtClean="0"/>
              <a:t> açısından önemli olduğu gibi ayrıca sonuçların karşılaştırılabilir olması açısından da önem taşımaktadır. Kan alınacak kişi rahat bir pozisyonda oturmalı veya yatar pozisyonda olmalıdır. </a:t>
            </a:r>
            <a:endParaRPr lang="tr-TR"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2537</TotalTime>
  <Words>2329</Words>
  <Application>Microsoft Office PowerPoint</Application>
  <PresentationFormat>Ekran Gösterisi (4:3)</PresentationFormat>
  <Paragraphs>183</Paragraphs>
  <Slides>81</Slides>
  <Notes>0</Notes>
  <HiddenSlides>0</HiddenSlides>
  <MMClips>0</MMClips>
  <ScaleCrop>false</ScaleCrop>
  <HeadingPairs>
    <vt:vector size="4" baseType="variant">
      <vt:variant>
        <vt:lpstr>Tema</vt:lpstr>
      </vt:variant>
      <vt:variant>
        <vt:i4>1</vt:i4>
      </vt:variant>
      <vt:variant>
        <vt:lpstr>Slayt Başlıkları</vt:lpstr>
      </vt:variant>
      <vt:variant>
        <vt:i4>81</vt:i4>
      </vt:variant>
    </vt:vector>
  </HeadingPairs>
  <TitlesOfParts>
    <vt:vector size="82" baseType="lpstr">
      <vt:lpstr>Cumba</vt:lpstr>
      <vt:lpstr>Kan alma teknikleri ve transferi   BİYOKİMYA SORUMLU LAB.TEK                                                                                                                                             SEYİT ETE</vt:lpstr>
      <vt:lpstr>Slayt 2</vt:lpstr>
      <vt:lpstr>Slayt 3</vt:lpstr>
      <vt:lpstr>     Hasta Kimlik Doğrulaması: </vt:lpstr>
      <vt:lpstr>Hastanın Açlık Durumu:</vt:lpstr>
      <vt:lpstr>Slayt 6</vt:lpstr>
      <vt:lpstr>Tüplerin Etiketlenmesi:</vt:lpstr>
      <vt:lpstr>Slayt 8</vt:lpstr>
      <vt:lpstr>Hasta Pozisyonu Standardizasyonu</vt:lpstr>
      <vt:lpstr>Slayt 10</vt:lpstr>
      <vt:lpstr>Turnike Uygulaması ve Zamanı: </vt:lpstr>
      <vt:lpstr>Kan Alma Bölgesinin Hazırlanması:</vt:lpstr>
      <vt:lpstr>Slayt 13</vt:lpstr>
      <vt:lpstr>Örnek alımında Tüplerin Sıralaması ve Alınacak Kan Miktarı</vt:lpstr>
      <vt:lpstr>Slayt 15</vt:lpstr>
      <vt:lpstr>Slayt 16</vt:lpstr>
      <vt:lpstr>      KAPİLLER KAN ALINMASI</vt:lpstr>
      <vt:lpstr>Slayt 18</vt:lpstr>
      <vt:lpstr>Slayt 19</vt:lpstr>
      <vt:lpstr>Slayt 20</vt:lpstr>
      <vt:lpstr>Slayt 21</vt:lpstr>
      <vt:lpstr>             arteriyel Kan gazı</vt:lpstr>
      <vt:lpstr>Slayt 23</vt:lpstr>
      <vt:lpstr>Slayt 24</vt:lpstr>
      <vt:lpstr>Slayt 25</vt:lpstr>
      <vt:lpstr>Kan gazı almak için gerekli ekipmanlar nelerdir?</vt:lpstr>
      <vt:lpstr>Slayt 27</vt:lpstr>
      <vt:lpstr>KAN KÜLTÜRÜ TALİMATI</vt:lpstr>
      <vt:lpstr>Slayt 29</vt:lpstr>
      <vt:lpstr>Slayt 30</vt:lpstr>
      <vt:lpstr>Slayt 31</vt:lpstr>
      <vt:lpstr>Slayt 32</vt:lpstr>
      <vt:lpstr>Slayt 33</vt:lpstr>
      <vt:lpstr>Slayt 34</vt:lpstr>
      <vt:lpstr>Slayt 35</vt:lpstr>
      <vt:lpstr>Patoloji örneklerin alınması ve laboratuvara transferi</vt:lpstr>
      <vt:lpstr>Slayt 37</vt:lpstr>
      <vt:lpstr>Slayt 38</vt:lpstr>
      <vt:lpstr>Slayt 39</vt:lpstr>
      <vt:lpstr>Slayt 40</vt:lpstr>
      <vt:lpstr>Slayt 41</vt:lpstr>
      <vt:lpstr>Slayt 42</vt:lpstr>
      <vt:lpstr>Slayt 43</vt:lpstr>
      <vt:lpstr>Mıkrobıyolojı laboratuvarı örnek alımı ve transferı </vt:lpstr>
      <vt:lpstr>Slayt 45</vt:lpstr>
      <vt:lpstr>Slayt 46</vt:lpstr>
      <vt:lpstr>Slayt 47</vt:lpstr>
      <vt:lpstr>Doğru zaman</vt:lpstr>
      <vt:lpstr>Yeterli miktar</vt:lpstr>
      <vt:lpstr>Transferleri </vt:lpstr>
      <vt:lpstr>Saklama koşulları </vt:lpstr>
      <vt:lpstr>NUMUNE TRANSFER KAPLARI</vt:lpstr>
      <vt:lpstr>Slayt 53</vt:lpstr>
      <vt:lpstr>Slayt 54</vt:lpstr>
      <vt:lpstr>Kan Alındıktan Sonra Kan Alınan Bölgenin Bakımı</vt:lpstr>
      <vt:lpstr>Slayt 56</vt:lpstr>
      <vt:lpstr>Hemoliz ve Hemolizi Önlemek İçin Alternatif Araçlar ve İpuçları:</vt:lpstr>
      <vt:lpstr>Slayt 58</vt:lpstr>
      <vt:lpstr>Slayt 59</vt:lpstr>
      <vt:lpstr>Slayt 60</vt:lpstr>
      <vt:lpstr>KAN ALMA SIRASINDA KARŞILAŞILAN BAZI SORUNLAR VE ÇÖZÜM ÖNERİLERİ</vt:lpstr>
      <vt:lpstr>Slayt 62</vt:lpstr>
      <vt:lpstr>Slayt 63</vt:lpstr>
      <vt:lpstr>Slayt 64</vt:lpstr>
      <vt:lpstr>hemolize sebep olan durumlar aşağıdaki gibidir, bunlardan kaçınınız!!!</vt:lpstr>
      <vt:lpstr>Slayt 66</vt:lpstr>
      <vt:lpstr>Slayt 67</vt:lpstr>
      <vt:lpstr>Örneklerin Laboratuvara Uygun Koşullarda Ulaştırılması</vt:lpstr>
      <vt:lpstr>NUMUNE KABUL VE RED KRİTERLERİ </vt:lpstr>
      <vt:lpstr>Slayt 70</vt:lpstr>
      <vt:lpstr>Slayt 71</vt:lpstr>
      <vt:lpstr>NUMUNE RED KRITERLERİ</vt:lpstr>
      <vt:lpstr>Slayt 73</vt:lpstr>
      <vt:lpstr>Slayt 74</vt:lpstr>
      <vt:lpstr>Slayt 75</vt:lpstr>
      <vt:lpstr>Slayt 76</vt:lpstr>
      <vt:lpstr>Slayt 77</vt:lpstr>
      <vt:lpstr>Slayt 78</vt:lpstr>
      <vt:lpstr>Slayt 79</vt:lpstr>
      <vt:lpstr>Slayt 80</vt:lpstr>
      <vt:lpstr>Slayt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Administrator</cp:lastModifiedBy>
  <cp:revision>156</cp:revision>
  <dcterms:created xsi:type="dcterms:W3CDTF">2018-12-01T08:50:50Z</dcterms:created>
  <dcterms:modified xsi:type="dcterms:W3CDTF">2019-01-07T06:06:37Z</dcterms:modified>
</cp:coreProperties>
</file>